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82" r:id="rId15"/>
    <p:sldId id="269" r:id="rId16"/>
    <p:sldId id="270" r:id="rId17"/>
    <p:sldId id="271" r:id="rId18"/>
    <p:sldId id="272" r:id="rId19"/>
    <p:sldId id="28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Google Sans Medium" panose="020B0604020202020204"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Open Sans SemiBold" panose="020B0706030804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EA4335"/>
    <a:srgbClr val="A0A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20" d="100"/>
          <a:sy n="120" d="100"/>
        </p:scale>
        <p:origin x="1011" y="7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Start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076684CC-E92C-A81D-EFE8-E91C00F08650}"/>
            </a:ext>
          </a:extLst>
        </p:cNvPr>
        <p:cNvGrpSpPr/>
        <p:nvPr/>
      </p:nvGrpSpPr>
      <p:grpSpPr>
        <a:xfrm>
          <a:off x="0" y="0"/>
          <a:ext cx="0" cy="0"/>
          <a:chOff x="0" y="0"/>
          <a:chExt cx="0" cy="0"/>
        </a:xfrm>
      </p:grpSpPr>
      <p:sp>
        <p:nvSpPr>
          <p:cNvPr id="246" name="Google Shape;246;gcd03e5b752_0_103:notes">
            <a:extLst>
              <a:ext uri="{FF2B5EF4-FFF2-40B4-BE49-F238E27FC236}">
                <a16:creationId xmlns:a16="http://schemas.microsoft.com/office/drawing/2014/main" id="{DA72449C-6D1A-CD13-561C-B7116A1E53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cd03e5b752_0_103:notes">
            <a:extLst>
              <a:ext uri="{FF2B5EF4-FFF2-40B4-BE49-F238E27FC236}">
                <a16:creationId xmlns:a16="http://schemas.microsoft.com/office/drawing/2014/main" id="{EBDF43AC-73B6-8A91-C24B-5A12C35BF5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043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a:extLst>
            <a:ext uri="{FF2B5EF4-FFF2-40B4-BE49-F238E27FC236}">
              <a16:creationId xmlns:a16="http://schemas.microsoft.com/office/drawing/2014/main" id="{EF7336B7-A2A6-6F72-3428-92CAF933877E}"/>
            </a:ext>
          </a:extLst>
        </p:cNvPr>
        <p:cNvGrpSpPr/>
        <p:nvPr/>
      </p:nvGrpSpPr>
      <p:grpSpPr>
        <a:xfrm>
          <a:off x="0" y="0"/>
          <a:ext cx="0" cy="0"/>
          <a:chOff x="0" y="0"/>
          <a:chExt cx="0" cy="0"/>
        </a:xfrm>
      </p:grpSpPr>
      <p:sp>
        <p:nvSpPr>
          <p:cNvPr id="307" name="Google Shape;307;gd800de29cc_0_249:notes">
            <a:extLst>
              <a:ext uri="{FF2B5EF4-FFF2-40B4-BE49-F238E27FC236}">
                <a16:creationId xmlns:a16="http://schemas.microsoft.com/office/drawing/2014/main" id="{C4AE5715-3C4B-457C-2567-F629FDABF4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800de29cc_0_249:notes">
            <a:extLst>
              <a:ext uri="{FF2B5EF4-FFF2-40B4-BE49-F238E27FC236}">
                <a16:creationId xmlns:a16="http://schemas.microsoft.com/office/drawing/2014/main" id="{46AA1D18-5A82-53B9-F4FF-72A827E05D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162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9" name="Google Shape;89;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0" name="Google Shape;9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7" name="Google Shape;9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6" name="Google Shape;10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3" name="Google Shape;11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4"/>
        <p:cNvGrpSpPr/>
        <p:nvPr/>
      </p:nvGrpSpPr>
      <p:grpSpPr>
        <a:xfrm>
          <a:off x="0" y="0"/>
          <a:ext cx="0" cy="0"/>
          <a:chOff x="0" y="0"/>
          <a:chExt cx="0" cy="0"/>
        </a:xfrm>
      </p:grpSpPr>
      <p:sp>
        <p:nvSpPr>
          <p:cNvPr id="115" name="Google Shape;115;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0"/>
        <p:cNvGrpSpPr/>
        <p:nvPr/>
      </p:nvGrpSpPr>
      <p:grpSpPr>
        <a:xfrm>
          <a:off x="0" y="0"/>
          <a:ext cx="0" cy="0"/>
          <a:chOff x="0" y="0"/>
          <a:chExt cx="0" cy="0"/>
        </a:xfrm>
      </p:grpSpPr>
      <p:sp>
        <p:nvSpPr>
          <p:cNvPr id="121" name="Google Shape;121;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6"/>
        <p:cNvGrpSpPr/>
        <p:nvPr/>
      </p:nvGrpSpPr>
      <p:grpSpPr>
        <a:xfrm>
          <a:off x="0" y="0"/>
          <a:ext cx="0" cy="0"/>
          <a:chOff x="0" y="0"/>
          <a:chExt cx="0" cy="0"/>
        </a:xfrm>
      </p:grpSpPr>
      <p:sp>
        <p:nvSpPr>
          <p:cNvPr id="127" name="Google Shape;127;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9"/>
        <p:cNvGrpSpPr/>
        <p:nvPr/>
      </p:nvGrpSpPr>
      <p:grpSpPr>
        <a:xfrm>
          <a:off x="0" y="0"/>
          <a:ext cx="0" cy="0"/>
          <a:chOff x="0" y="0"/>
          <a:chExt cx="0" cy="0"/>
        </a:xfrm>
      </p:grpSpPr>
      <p:sp>
        <p:nvSpPr>
          <p:cNvPr id="130" name="Google Shape;130;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32"/>
        <p:cNvGrpSpPr/>
        <p:nvPr/>
      </p:nvGrpSpPr>
      <p:grpSpPr>
        <a:xfrm>
          <a:off x="0" y="0"/>
          <a:ext cx="0" cy="0"/>
          <a:chOff x="0" y="0"/>
          <a:chExt cx="0" cy="0"/>
        </a:xfrm>
      </p:grpSpPr>
      <p:sp>
        <p:nvSpPr>
          <p:cNvPr id="133" name="Google Shape;133;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5"/>
        <p:cNvGrpSpPr/>
        <p:nvPr/>
      </p:nvGrpSpPr>
      <p:grpSpPr>
        <a:xfrm>
          <a:off x="0" y="0"/>
          <a:ext cx="0" cy="0"/>
          <a:chOff x="0" y="0"/>
          <a:chExt cx="0" cy="0"/>
        </a:xfrm>
      </p:grpSpPr>
      <p:sp>
        <p:nvSpPr>
          <p:cNvPr id="136" name="Google Shape;136;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8"/>
        <p:cNvGrpSpPr/>
        <p:nvPr/>
      </p:nvGrpSpPr>
      <p:grpSpPr>
        <a:xfrm>
          <a:off x="0" y="0"/>
          <a:ext cx="0" cy="0"/>
          <a:chOff x="0" y="0"/>
          <a:chExt cx="0" cy="0"/>
        </a:xfrm>
      </p:grpSpPr>
      <p:pic>
        <p:nvPicPr>
          <p:cNvPr id="139" name="Google Shape;139;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5" name="Google Shape;75;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www.figma.com/proto/g6u8XH1S2VEMwxmbbCU4jd/MedNet-App?page-id=0%3A1&amp;type=design&amp;node-id=1-2&amp;viewport=215%2C304%2C0.2&amp;t=TJgBE335Wgflc1X7-1&amp;scaling=scale-down&amp;starting-point-node-id=1%3A2&amp;mode=design"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hyperlink" Target="https://www.figma.com/proto/g6u8XH1S2VEMwxmbbCU4jd/MedNet-App?page-id=32%3A2&amp;type=design&amp;node-id=34-485&amp;viewport=-8%2C142%2C0.21&amp;t=QCWUcXjE74yP725H-1&amp;scaling=scale-down&amp;starting-point-node-id=34%3A485&amp;mode=design"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mailto:jerrybrit3@gmail.com"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hyperlink" Target="https://github.com/JerryBritto3" TargetMode="External"/><Relationship Id="rId4" Type="http://schemas.openxmlformats.org/officeDocument/2006/relationships/hyperlink" Target="https://www.linkedin.com/in/jerry-britto-287b21216/"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43"/>
        <p:cNvGrpSpPr/>
        <p:nvPr/>
      </p:nvGrpSpPr>
      <p:grpSpPr>
        <a:xfrm>
          <a:off x="0" y="0"/>
          <a:ext cx="0" cy="0"/>
          <a:chOff x="0" y="0"/>
          <a:chExt cx="0" cy="0"/>
        </a:xfrm>
      </p:grpSpPr>
      <p:sp>
        <p:nvSpPr>
          <p:cNvPr id="144" name="Google Shape;144;p40"/>
          <p:cNvSpPr txBox="1"/>
          <p:nvPr/>
        </p:nvSpPr>
        <p:spPr>
          <a:xfrm>
            <a:off x="517650" y="1830698"/>
            <a:ext cx="2911325" cy="7389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IN" sz="3600" dirty="0">
                <a:solidFill>
                  <a:srgbClr val="FFFFFF"/>
                </a:solidFill>
                <a:latin typeface="Open Sans SemiBold"/>
                <a:ea typeface="Open Sans SemiBold"/>
                <a:cs typeface="Open Sans SemiBold"/>
                <a:sym typeface="Open Sans SemiBold"/>
              </a:rPr>
              <a:t>MedNet App</a:t>
            </a:r>
          </a:p>
        </p:txBody>
      </p:sp>
      <p:sp>
        <p:nvSpPr>
          <p:cNvPr id="145" name="Google Shape;145;p40"/>
          <p:cNvSpPr txBox="1"/>
          <p:nvPr/>
        </p:nvSpPr>
        <p:spPr>
          <a:xfrm>
            <a:off x="517650" y="2772053"/>
            <a:ext cx="1845081"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FFFFFF"/>
                </a:solidFill>
                <a:latin typeface="Open Sans"/>
                <a:ea typeface="Open Sans"/>
                <a:cs typeface="Open Sans"/>
                <a:sym typeface="Open Sans"/>
              </a:rPr>
              <a:t>Jerry Britto J</a:t>
            </a:r>
            <a:endParaRPr sz="2400" dirty="0">
              <a:solidFill>
                <a:srgbClr val="FFFFFF"/>
              </a:solidFill>
              <a:latin typeface="Open Sans"/>
              <a:ea typeface="Open Sans"/>
              <a:cs typeface="Open Sans"/>
              <a:sym typeface="Open Sans"/>
            </a:endParaRPr>
          </a:p>
        </p:txBody>
      </p:sp>
      <p:cxnSp>
        <p:nvCxnSpPr>
          <p:cNvPr id="146" name="Google Shape;146;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33"/>
        <p:cNvGrpSpPr/>
        <p:nvPr/>
      </p:nvGrpSpPr>
      <p:grpSpPr>
        <a:xfrm>
          <a:off x="0" y="0"/>
          <a:ext cx="0" cy="0"/>
          <a:chOff x="0" y="0"/>
          <a:chExt cx="0" cy="0"/>
        </a:xfrm>
      </p:grpSpPr>
      <p:sp>
        <p:nvSpPr>
          <p:cNvPr id="234" name="Google Shape;23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35" name="Google Shape;23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36" name="Google Shape;23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50"/>
          <p:cNvSpPr/>
          <p:nvPr/>
        </p:nvSpPr>
        <p:spPr>
          <a:xfrm>
            <a:off x="4308763" y="0"/>
            <a:ext cx="4835111"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242" name="Google Shape;242;p50"/>
          <p:cNvSpPr txBox="1"/>
          <p:nvPr/>
        </p:nvSpPr>
        <p:spPr>
          <a:xfrm>
            <a:off x="426558" y="519696"/>
            <a:ext cx="3486997"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Paper wireframes </a:t>
            </a:r>
            <a:endParaRPr sz="2400" dirty="0">
              <a:solidFill>
                <a:srgbClr val="5F6368"/>
              </a:solidFill>
              <a:latin typeface="Open Sans"/>
              <a:ea typeface="Open Sans"/>
              <a:cs typeface="Open Sans"/>
              <a:sym typeface="Open Sans"/>
            </a:endParaRPr>
          </a:p>
        </p:txBody>
      </p:sp>
      <p:sp>
        <p:nvSpPr>
          <p:cNvPr id="243" name="Google Shape;243;p50"/>
          <p:cNvSpPr txBox="1"/>
          <p:nvPr/>
        </p:nvSpPr>
        <p:spPr>
          <a:xfrm>
            <a:off x="426558" y="1106377"/>
            <a:ext cx="3388872" cy="3831788"/>
          </a:xfrm>
          <a:prstGeom prst="rect">
            <a:avLst/>
          </a:prstGeom>
          <a:noFill/>
          <a:ln>
            <a:noFill/>
          </a:ln>
        </p:spPr>
        <p:txBody>
          <a:bodyPr spcFirstLastPara="1" wrap="square" lIns="0" tIns="91425" rIns="91425" bIns="91425" anchor="t" anchorCtr="0">
            <a:spAutoFit/>
          </a:bodyPr>
          <a:lstStyle/>
          <a:p>
            <a:pPr>
              <a:lnSpc>
                <a:spcPct val="150000"/>
              </a:lnSpc>
              <a:buClr>
                <a:schemeClr val="dk1"/>
              </a:buClr>
              <a:buSzPts val="1100"/>
            </a:pPr>
            <a:r>
              <a:rPr lang="en-IN" sz="1200" dirty="0">
                <a:latin typeface="Open Sans" panose="020B0606030504020204" pitchFamily="34" charset="0"/>
                <a:ea typeface="Open Sans" panose="020B0606030504020204" pitchFamily="34" charset="0"/>
                <a:cs typeface="Open Sans" panose="020B0606030504020204" pitchFamily="34" charset="0"/>
              </a:rPr>
              <a:t>I took some time to draft my thoughts on how each screen of the app should look like on paper ensured that the elements that made it to digital wireframes would be useful to solve users pain points. For Patient Records screen, I prioritized easy navigation with search functions to quickly find and view patient’s records which saves users time and effort.</a:t>
            </a:r>
          </a:p>
          <a:p>
            <a:pPr>
              <a:lnSpc>
                <a:spcPct val="150000"/>
              </a:lnSpc>
              <a:buClr>
                <a:schemeClr val="dk1"/>
              </a:buClr>
              <a:buSzPts val="1100"/>
            </a:pPr>
            <a:endParaRPr lang="en-IN" sz="120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buClr>
                <a:schemeClr val="dk1"/>
              </a:buClr>
              <a:buSzPts val="1100"/>
            </a:pPr>
            <a:r>
              <a:rPr lang="en-IN" sz="1200" dirty="0">
                <a:latin typeface="Open Sans" panose="020B0606030504020204" pitchFamily="34" charset="0"/>
                <a:ea typeface="Open Sans" panose="020B0606030504020204" pitchFamily="34" charset="0"/>
                <a:cs typeface="Open Sans" panose="020B0606030504020204" pitchFamily="34" charset="0"/>
              </a:rPr>
              <a:t>Stars were used to mark the elements of each sketch that would be used in the initial digital wireframes.</a:t>
            </a:r>
          </a:p>
          <a:p>
            <a:pPr marL="0" lvl="0" indent="0" algn="l" rtl="0">
              <a:lnSpc>
                <a:spcPct val="150000"/>
              </a:lnSpc>
              <a:spcBef>
                <a:spcPts val="0"/>
              </a:spcBef>
              <a:spcAft>
                <a:spcPts val="0"/>
              </a:spcAft>
              <a:buClr>
                <a:schemeClr val="dk1"/>
              </a:buClr>
              <a:buSzPts val="1100"/>
              <a:buFont typeface="Arial"/>
              <a:buNone/>
            </a:pPr>
            <a:endParaRPr dirty="0"/>
          </a:p>
        </p:txBody>
      </p:sp>
      <p:pic>
        <p:nvPicPr>
          <p:cNvPr id="3" name="Picture 2">
            <a:extLst>
              <a:ext uri="{FF2B5EF4-FFF2-40B4-BE49-F238E27FC236}">
                <a16:creationId xmlns:a16="http://schemas.microsoft.com/office/drawing/2014/main" id="{2D4CAAE9-528F-B1F6-1531-A0584D33B27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10000" contrast="60000"/>
                    </a14:imgEffect>
                  </a14:imgLayer>
                </a14:imgProps>
              </a:ext>
            </a:extLst>
          </a:blip>
          <a:stretch>
            <a:fillRect/>
          </a:stretch>
        </p:blipFill>
        <p:spPr>
          <a:xfrm>
            <a:off x="4572000" y="271288"/>
            <a:ext cx="4381172" cy="2208629"/>
          </a:xfrm>
          <a:prstGeom prst="rect">
            <a:avLst/>
          </a:prstGeom>
          <a:ln w="3175">
            <a:solidFill>
              <a:schemeClr val="tx1"/>
            </a:solidFill>
          </a:ln>
        </p:spPr>
      </p:pic>
      <p:pic>
        <p:nvPicPr>
          <p:cNvPr id="5" name="Picture 4">
            <a:extLst>
              <a:ext uri="{FF2B5EF4-FFF2-40B4-BE49-F238E27FC236}">
                <a16:creationId xmlns:a16="http://schemas.microsoft.com/office/drawing/2014/main" id="{EC050A29-98B9-AE11-0682-9BBAF8848AD9}"/>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bright="10000" contrast="50000"/>
                    </a14:imgEffect>
                  </a14:imgLayer>
                </a14:imgProps>
              </a:ext>
            </a:extLst>
          </a:blip>
          <a:srcRect r="34420"/>
          <a:stretch/>
        </p:blipFill>
        <p:spPr>
          <a:xfrm>
            <a:off x="4572000" y="2630004"/>
            <a:ext cx="2402803" cy="2210400"/>
          </a:xfrm>
          <a:prstGeom prst="rect">
            <a:avLst/>
          </a:prstGeom>
          <a:ln w="3175">
            <a:solidFill>
              <a:schemeClr val="tx1"/>
            </a:solidFill>
          </a:ln>
        </p:spPr>
      </p:pic>
      <p:pic>
        <p:nvPicPr>
          <p:cNvPr id="7" name="Picture 6">
            <a:extLst>
              <a:ext uri="{FF2B5EF4-FFF2-40B4-BE49-F238E27FC236}">
                <a16:creationId xmlns:a16="http://schemas.microsoft.com/office/drawing/2014/main" id="{CB0BA8CE-5F8F-B96C-4D41-C9E9F01B715B}"/>
              </a:ext>
            </a:extLst>
          </p:cNvPr>
          <p:cNvPicPr>
            <a:picLocks noChangeAspect="1"/>
          </p:cNvPicPr>
          <p:nvPr/>
        </p:nvPicPr>
        <p:blipFill rotWithShape="1">
          <a:blip r:embed="rId7">
            <a:extLst>
              <a:ext uri="{BEBA8EAE-BF5A-486C-A8C5-ECC9F3942E4B}">
                <a14:imgProps xmlns:a14="http://schemas.microsoft.com/office/drawing/2010/main">
                  <a14:imgLayer r:embed="rId6">
                    <a14:imgEffect>
                      <a14:sharpenSoften amount="25000"/>
                    </a14:imgEffect>
                    <a14:imgEffect>
                      <a14:brightnessContrast bright="10000" contrast="55000"/>
                    </a14:imgEffect>
                  </a14:imgLayer>
                </a14:imgProps>
              </a:ext>
            </a:extLst>
          </a:blip>
          <a:srcRect l="65335"/>
          <a:stretch/>
        </p:blipFill>
        <p:spPr>
          <a:xfrm>
            <a:off x="7503962" y="2630004"/>
            <a:ext cx="1449210" cy="2210400"/>
          </a:xfrm>
          <a:prstGeom prst="rect">
            <a:avLst/>
          </a:prstGeom>
          <a:ln w="3175">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p:cNvSpPr txBox="1"/>
          <p:nvPr/>
        </p:nvSpPr>
        <p:spPr>
          <a:xfrm>
            <a:off x="517675" y="1573363"/>
            <a:ext cx="2156252"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latin typeface="Open Sans" panose="020B0606030504020204" pitchFamily="34" charset="0"/>
                <a:ea typeface="Open Sans" panose="020B0606030504020204" pitchFamily="34" charset="0"/>
                <a:cs typeface="Open Sans" panose="020B0606030504020204" pitchFamily="34" charset="0"/>
              </a:rPr>
              <a:t>Easy navigation was a key user need to address in the designs in addition to equipping the app with assistive technologies.</a:t>
            </a:r>
            <a:endParaRPr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52" name="Google Shape;252;p51"/>
          <p:cNvCxnSpPr>
            <a:cxnSpLocks/>
          </p:cNvCxnSpPr>
          <p:nvPr/>
        </p:nvCxnSpPr>
        <p:spPr>
          <a:xfrm>
            <a:off x="4800757" y="696750"/>
            <a:ext cx="672215"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p:cNvSpPr txBox="1"/>
          <p:nvPr/>
        </p:nvSpPr>
        <p:spPr>
          <a:xfrm>
            <a:off x="3812939" y="524350"/>
            <a:ext cx="1238151" cy="902781"/>
          </a:xfrm>
          <a:prstGeom prst="rect">
            <a:avLst/>
          </a:prstGeom>
          <a:noFill/>
          <a:ln>
            <a:noFill/>
          </a:ln>
        </p:spPr>
        <p:txBody>
          <a:bodyPr spcFirstLastPara="1" wrap="square" lIns="91425" tIns="91425" rIns="91425" bIns="91425" anchor="t" anchorCtr="0">
            <a:spAutoFit/>
          </a:bodyPr>
          <a:lstStyle/>
          <a:p>
            <a:pPr marL="0" lvl="0" indent="0" algn="l" rtl="0">
              <a:lnSpc>
                <a:spcPts val="1400"/>
              </a:lnSpc>
              <a:spcBef>
                <a:spcPts val="0"/>
              </a:spcBef>
              <a:spcAft>
                <a:spcPts val="0"/>
              </a:spcAft>
              <a:buNone/>
            </a:pPr>
            <a:r>
              <a:rPr lang="en-IN" sz="1000" dirty="0">
                <a:solidFill>
                  <a:srgbClr val="5F6368"/>
                </a:solidFill>
                <a:latin typeface="Open Sans"/>
                <a:ea typeface="Open Sans"/>
                <a:cs typeface="Open Sans"/>
                <a:sym typeface="Open Sans"/>
              </a:rPr>
              <a:t>Easy access to navigation that’s screen reader and user friendly.</a:t>
            </a:r>
            <a:endParaRPr sz="1000" dirty="0">
              <a:solidFill>
                <a:srgbClr val="5F6368"/>
              </a:solidFill>
              <a:latin typeface="Open Sans"/>
              <a:ea typeface="Open Sans"/>
              <a:cs typeface="Open Sans"/>
              <a:sym typeface="Open Sans"/>
            </a:endParaRPr>
          </a:p>
        </p:txBody>
      </p:sp>
      <p:sp>
        <p:nvSpPr>
          <p:cNvPr id="256" name="Google Shape;256;p51"/>
          <p:cNvSpPr txBox="1"/>
          <p:nvPr/>
        </p:nvSpPr>
        <p:spPr>
          <a:xfrm>
            <a:off x="3671029" y="1771885"/>
            <a:ext cx="1171817"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a:solidFill>
                  <a:srgbClr val="5F6368"/>
                </a:solidFill>
                <a:latin typeface="Open Sans"/>
                <a:ea typeface="Open Sans"/>
                <a:cs typeface="Open Sans"/>
                <a:sym typeface="Open Sans"/>
              </a:rPr>
              <a:t>Clear labels with icons to make it understandable and easier to identify.</a:t>
            </a:r>
            <a:endParaRPr sz="10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48A59AA7-CABF-7F40-1078-E4425DF9315B}"/>
              </a:ext>
            </a:extLst>
          </p:cNvPr>
          <p:cNvPicPr>
            <a:picLocks noChangeAspect="1"/>
          </p:cNvPicPr>
          <p:nvPr/>
        </p:nvPicPr>
        <p:blipFill>
          <a:blip r:embed="rId3"/>
          <a:stretch>
            <a:fillRect/>
          </a:stretch>
        </p:blipFill>
        <p:spPr>
          <a:xfrm>
            <a:off x="5472972" y="358749"/>
            <a:ext cx="2232278" cy="4322501"/>
          </a:xfrm>
          <a:prstGeom prst="rect">
            <a:avLst/>
          </a:prstGeom>
        </p:spPr>
      </p:pic>
      <p:cxnSp>
        <p:nvCxnSpPr>
          <p:cNvPr id="5" name="Google Shape;252;p51">
            <a:extLst>
              <a:ext uri="{FF2B5EF4-FFF2-40B4-BE49-F238E27FC236}">
                <a16:creationId xmlns:a16="http://schemas.microsoft.com/office/drawing/2014/main" id="{0370E2FB-3AF7-5D06-3D8F-D1434565F756}"/>
              </a:ext>
            </a:extLst>
          </p:cNvPr>
          <p:cNvCxnSpPr>
            <a:cxnSpLocks/>
          </p:cNvCxnSpPr>
          <p:nvPr/>
        </p:nvCxnSpPr>
        <p:spPr>
          <a:xfrm>
            <a:off x="4800757" y="1937966"/>
            <a:ext cx="672215" cy="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CAE3BE24-10E6-1411-AB27-05235A3BE016}"/>
            </a:ext>
          </a:extLst>
        </p:cNvPr>
        <p:cNvGrpSpPr/>
        <p:nvPr/>
      </p:nvGrpSpPr>
      <p:grpSpPr>
        <a:xfrm>
          <a:off x="0" y="0"/>
          <a:ext cx="0" cy="0"/>
          <a:chOff x="0" y="0"/>
          <a:chExt cx="0" cy="0"/>
        </a:xfrm>
      </p:grpSpPr>
      <p:sp>
        <p:nvSpPr>
          <p:cNvPr id="249" name="Google Shape;249;p51">
            <a:extLst>
              <a:ext uri="{FF2B5EF4-FFF2-40B4-BE49-F238E27FC236}">
                <a16:creationId xmlns:a16="http://schemas.microsoft.com/office/drawing/2014/main" id="{8E35F5A5-7577-596E-9420-B8921333E8C9}"/>
              </a:ext>
            </a:extLst>
          </p:cNvPr>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0" name="Google Shape;250;p51">
            <a:extLst>
              <a:ext uri="{FF2B5EF4-FFF2-40B4-BE49-F238E27FC236}">
                <a16:creationId xmlns:a16="http://schemas.microsoft.com/office/drawing/2014/main" id="{945D3E44-3318-BA6C-5DEF-759919B41DD7}"/>
              </a:ext>
            </a:extLst>
          </p:cNvPr>
          <p:cNvSpPr txBox="1"/>
          <p:nvPr/>
        </p:nvSpPr>
        <p:spPr>
          <a:xfrm>
            <a:off x="517675" y="1539193"/>
            <a:ext cx="2627307"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latin typeface="Open Sans" panose="020B0606030504020204" pitchFamily="34" charset="0"/>
                <a:ea typeface="Open Sans" panose="020B0606030504020204" pitchFamily="34" charset="0"/>
                <a:cs typeface="Open Sans" panose="020B0606030504020204" pitchFamily="34" charset="0"/>
              </a:rPr>
              <a:t>As the initial design phase continued, I made sure to base screen designs considering the user’s feedbacks, pain points and findings from the user research.</a:t>
            </a:r>
            <a:endParaRPr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52" name="Google Shape;252;p51">
            <a:extLst>
              <a:ext uri="{FF2B5EF4-FFF2-40B4-BE49-F238E27FC236}">
                <a16:creationId xmlns:a16="http://schemas.microsoft.com/office/drawing/2014/main" id="{DC7DD978-AA1F-7F33-149C-D12E0F1223E1}"/>
              </a:ext>
            </a:extLst>
          </p:cNvPr>
          <p:cNvCxnSpPr>
            <a:cxnSpLocks/>
          </p:cNvCxnSpPr>
          <p:nvPr/>
        </p:nvCxnSpPr>
        <p:spPr>
          <a:xfrm>
            <a:off x="4749356" y="1633318"/>
            <a:ext cx="672215" cy="0"/>
          </a:xfrm>
          <a:prstGeom prst="straightConnector1">
            <a:avLst/>
          </a:prstGeom>
          <a:noFill/>
          <a:ln w="19050" cap="flat" cmpd="sng">
            <a:solidFill>
              <a:srgbClr val="FBBC04"/>
            </a:solidFill>
            <a:prstDash val="solid"/>
            <a:round/>
            <a:headEnd type="none" w="med" len="med"/>
            <a:tailEnd type="triangle" w="med" len="med"/>
          </a:ln>
        </p:spPr>
      </p:cxnSp>
      <p:sp>
        <p:nvSpPr>
          <p:cNvPr id="253" name="Google Shape;253;p51">
            <a:extLst>
              <a:ext uri="{FF2B5EF4-FFF2-40B4-BE49-F238E27FC236}">
                <a16:creationId xmlns:a16="http://schemas.microsoft.com/office/drawing/2014/main" id="{9EC66BDA-D61B-992A-0CBB-8AEDCB2856D8}"/>
              </a:ext>
            </a:extLst>
          </p:cNvPr>
          <p:cNvSpPr txBox="1"/>
          <p:nvPr/>
        </p:nvSpPr>
        <p:spPr>
          <a:xfrm>
            <a:off x="3586685" y="1460918"/>
            <a:ext cx="1282486" cy="902781"/>
          </a:xfrm>
          <a:prstGeom prst="rect">
            <a:avLst/>
          </a:prstGeom>
          <a:noFill/>
          <a:ln>
            <a:noFill/>
          </a:ln>
        </p:spPr>
        <p:txBody>
          <a:bodyPr spcFirstLastPara="1" wrap="square" lIns="91425" tIns="91425" rIns="91425" bIns="91425" anchor="t" anchorCtr="0">
            <a:spAutoFit/>
          </a:bodyPr>
          <a:lstStyle/>
          <a:p>
            <a:pPr marL="0" lvl="0" indent="0" algn="l" rtl="0">
              <a:lnSpc>
                <a:spcPts val="1400"/>
              </a:lnSpc>
              <a:spcBef>
                <a:spcPts val="0"/>
              </a:spcBef>
              <a:spcAft>
                <a:spcPts val="0"/>
              </a:spcAft>
              <a:buNone/>
            </a:pPr>
            <a:r>
              <a:rPr lang="en-IN" sz="1000" dirty="0">
                <a:solidFill>
                  <a:srgbClr val="5F6368"/>
                </a:solidFill>
                <a:latin typeface="Open Sans"/>
                <a:ea typeface="Open Sans"/>
                <a:cs typeface="Open Sans"/>
                <a:sym typeface="Open Sans"/>
              </a:rPr>
              <a:t>Advanced search and filter function to easily find specific records.</a:t>
            </a:r>
            <a:endParaRPr sz="1000" dirty="0">
              <a:solidFill>
                <a:srgbClr val="5F6368"/>
              </a:solidFill>
              <a:latin typeface="Open Sans"/>
              <a:ea typeface="Open Sans"/>
              <a:cs typeface="Open Sans"/>
              <a:sym typeface="Open Sans"/>
            </a:endParaRPr>
          </a:p>
        </p:txBody>
      </p:sp>
      <p:sp>
        <p:nvSpPr>
          <p:cNvPr id="256" name="Google Shape;256;p51">
            <a:extLst>
              <a:ext uri="{FF2B5EF4-FFF2-40B4-BE49-F238E27FC236}">
                <a16:creationId xmlns:a16="http://schemas.microsoft.com/office/drawing/2014/main" id="{B226A8F8-C811-314C-55F5-8256DFAC9205}"/>
              </a:ext>
            </a:extLst>
          </p:cNvPr>
          <p:cNvSpPr txBox="1"/>
          <p:nvPr/>
        </p:nvSpPr>
        <p:spPr>
          <a:xfrm>
            <a:off x="7780713" y="1972602"/>
            <a:ext cx="1209225"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a:solidFill>
                  <a:srgbClr val="5F6368"/>
                </a:solidFill>
                <a:latin typeface="Open Sans"/>
                <a:ea typeface="Open Sans"/>
                <a:cs typeface="Open Sans"/>
                <a:sym typeface="Open Sans"/>
              </a:rPr>
              <a:t>Intuitive profile design to make it more easier to navigate and identify records.</a:t>
            </a:r>
            <a:endParaRPr sz="1000" dirty="0">
              <a:solidFill>
                <a:srgbClr val="5F6368"/>
              </a:solidFill>
              <a:latin typeface="Open Sans"/>
              <a:ea typeface="Open Sans"/>
              <a:cs typeface="Open Sans"/>
              <a:sym typeface="Open Sans"/>
            </a:endParaRPr>
          </a:p>
        </p:txBody>
      </p:sp>
      <p:cxnSp>
        <p:nvCxnSpPr>
          <p:cNvPr id="5" name="Google Shape;252;p51">
            <a:extLst>
              <a:ext uri="{FF2B5EF4-FFF2-40B4-BE49-F238E27FC236}">
                <a16:creationId xmlns:a16="http://schemas.microsoft.com/office/drawing/2014/main" id="{3CB2FEB7-E902-5499-27CE-469C1944FB20}"/>
              </a:ext>
            </a:extLst>
          </p:cNvPr>
          <p:cNvCxnSpPr>
            <a:cxnSpLocks/>
          </p:cNvCxnSpPr>
          <p:nvPr/>
        </p:nvCxnSpPr>
        <p:spPr>
          <a:xfrm flipH="1">
            <a:off x="7696160" y="1972602"/>
            <a:ext cx="650737" cy="0"/>
          </a:xfrm>
          <a:prstGeom prst="straightConnector1">
            <a:avLst/>
          </a:prstGeom>
          <a:noFill/>
          <a:ln w="19050" cap="flat" cmpd="sng">
            <a:solidFill>
              <a:srgbClr val="FBBC04"/>
            </a:solidFill>
            <a:prstDash val="solid"/>
            <a:round/>
            <a:headEnd type="none" w="med" len="med"/>
            <a:tailEnd type="triangle" w="med" len="med"/>
          </a:ln>
        </p:spPr>
      </p:cxnSp>
      <p:pic>
        <p:nvPicPr>
          <p:cNvPr id="4" name="Picture 3">
            <a:extLst>
              <a:ext uri="{FF2B5EF4-FFF2-40B4-BE49-F238E27FC236}">
                <a16:creationId xmlns:a16="http://schemas.microsoft.com/office/drawing/2014/main" id="{05B07778-B305-54F0-0A57-73743075DA75}"/>
              </a:ext>
            </a:extLst>
          </p:cNvPr>
          <p:cNvPicPr>
            <a:picLocks noChangeAspect="1"/>
          </p:cNvPicPr>
          <p:nvPr/>
        </p:nvPicPr>
        <p:blipFill>
          <a:blip r:embed="rId3"/>
          <a:stretch>
            <a:fillRect/>
          </a:stretch>
        </p:blipFill>
        <p:spPr>
          <a:xfrm>
            <a:off x="5424481" y="459088"/>
            <a:ext cx="2271679" cy="4225323"/>
          </a:xfrm>
          <a:prstGeom prst="rect">
            <a:avLst/>
          </a:prstGeom>
        </p:spPr>
      </p:pic>
    </p:spTree>
    <p:extLst>
      <p:ext uri="{BB962C8B-B14F-4D97-AF65-F5344CB8AC3E}">
        <p14:creationId xmlns:p14="http://schemas.microsoft.com/office/powerpoint/2010/main" val="21071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3"/>
          <p:cNvSpPr/>
          <p:nvPr/>
        </p:nvSpPr>
        <p:spPr>
          <a:xfrm>
            <a:off x="4284999" y="0"/>
            <a:ext cx="4858876"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3"/>
          <p:cNvSpPr txBox="1"/>
          <p:nvPr/>
        </p:nvSpPr>
        <p:spPr>
          <a:xfrm>
            <a:off x="517675" y="524350"/>
            <a:ext cx="3473648" cy="609367"/>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Low-fidelity prototype</a:t>
            </a:r>
            <a:endParaRPr sz="2400" dirty="0">
              <a:solidFill>
                <a:srgbClr val="5F6368"/>
              </a:solidFill>
              <a:latin typeface="Open Sans"/>
              <a:ea typeface="Open Sans"/>
              <a:cs typeface="Open Sans"/>
              <a:sym typeface="Open Sans"/>
            </a:endParaRPr>
          </a:p>
        </p:txBody>
      </p:sp>
      <p:sp>
        <p:nvSpPr>
          <p:cNvPr id="276" name="Google Shape;276;p53"/>
          <p:cNvSpPr txBox="1"/>
          <p:nvPr/>
        </p:nvSpPr>
        <p:spPr>
          <a:xfrm>
            <a:off x="253408" y="1133717"/>
            <a:ext cx="3884753" cy="3854871"/>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IN" sz="9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MedNet app starts off with the Get started screen from there the user is directed to Login page. After logging in it lands on the Home screen. User uses menu button to navigate. After clicking Patient Records section we see various buttons and patient records. The New record button to create a new patient record. Edit button to edit information and also provides delete option. </a:t>
            </a:r>
            <a:r>
              <a:rPr lang="en-IN" sz="9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Search and advanced filter options helps to identify specific records quickly. The user can simply click on patient</a:t>
            </a:r>
            <a:r>
              <a:rPr lang="en-IN" sz="9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’s record </a:t>
            </a:r>
            <a:r>
              <a:rPr lang="en-IN" sz="9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from Patient Records screen to View, Download or Print patient’s saved record. Finally we </a:t>
            </a:r>
            <a:r>
              <a:rPr lang="en-IN" sz="9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logout by clicking on either the Account icon from Home page or by going to the Account section from menu.</a:t>
            </a:r>
          </a:p>
          <a:p>
            <a:pPr marL="0" lvl="0" indent="0" algn="l" rtl="0">
              <a:lnSpc>
                <a:spcPct val="150000"/>
              </a:lnSpc>
              <a:spcBef>
                <a:spcPts val="0"/>
              </a:spcBef>
              <a:spcAft>
                <a:spcPts val="0"/>
              </a:spcAft>
              <a:buNone/>
            </a:pPr>
            <a:r>
              <a:rPr lang="en-IN" sz="10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Link: </a:t>
            </a:r>
            <a:r>
              <a:rPr lang="en-IN" sz="1000" u="sng" kern="100"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https://www.figma.com/proto/g6u8XH1S2VEMwxmbbCU4jd/MedNet-App?page-id=0%3A1&amp;type=design&amp;node-id=1-2&amp;viewport=215%2C304%2C0.2&amp;t=TJgBE335Wgflc1X7-1&amp;scaling=scale-down&amp;starting-point-node-id=1%3A2&amp;mode=design</a:t>
            </a:r>
            <a:endParaRPr sz="10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44340B9D-0700-68D5-99C7-984246CA240B}"/>
              </a:ext>
            </a:extLst>
          </p:cNvPr>
          <p:cNvPicPr>
            <a:picLocks noChangeAspect="1"/>
          </p:cNvPicPr>
          <p:nvPr/>
        </p:nvPicPr>
        <p:blipFill>
          <a:blip r:embed="rId4"/>
          <a:stretch>
            <a:fillRect/>
          </a:stretch>
        </p:blipFill>
        <p:spPr>
          <a:xfrm>
            <a:off x="4337918" y="1734123"/>
            <a:ext cx="4753038" cy="1675254"/>
          </a:xfrm>
          <a:prstGeom prst="rect">
            <a:avLst/>
          </a:prstGeom>
          <a:ln w="3175">
            <a:solidFill>
              <a:schemeClr val="bg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82" name="Google Shape;282;p54"/>
          <p:cNvSpPr txBox="1"/>
          <p:nvPr/>
        </p:nvSpPr>
        <p:spPr>
          <a:xfrm>
            <a:off x="532875" y="1050575"/>
            <a:ext cx="7873500" cy="821733"/>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I have conducted moderated usability study for the MedNet app and I have learned that users have difficulty in some areas which will definitely be solved and improved before the final version using the findings from this study. The findings are listed below:</a:t>
            </a:r>
            <a:endParaRPr sz="1200" dirty="0">
              <a:solidFill>
                <a:srgbClr val="5F6368"/>
              </a:solidFill>
              <a:latin typeface="Open Sans"/>
              <a:ea typeface="Open Sans"/>
              <a:cs typeface="Open Sans"/>
              <a:sym typeface="Open Sans"/>
            </a:endParaRPr>
          </a:p>
        </p:txBody>
      </p:sp>
      <p:sp>
        <p:nvSpPr>
          <p:cNvPr id="283" name="Google Shape;28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84" name="Google Shape;28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4"/>
          <p:cNvSpPr txBox="1"/>
          <p:nvPr/>
        </p:nvSpPr>
        <p:spPr>
          <a:xfrm>
            <a:off x="4984525" y="256850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want a advanced filter option</a:t>
            </a:r>
            <a:endParaRPr dirty="0"/>
          </a:p>
        </p:txBody>
      </p:sp>
      <p:sp>
        <p:nvSpPr>
          <p:cNvPr id="286" name="Google Shape;28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87" name="Google Shape;287;p54"/>
          <p:cNvSpPr txBox="1"/>
          <p:nvPr/>
        </p:nvSpPr>
        <p:spPr>
          <a:xfrm>
            <a:off x="4984525" y="3198325"/>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want a auto-save function</a:t>
            </a:r>
            <a:endParaRPr dirty="0"/>
          </a:p>
        </p:txBody>
      </p:sp>
      <p:sp>
        <p:nvSpPr>
          <p:cNvPr id="288" name="Google Shape;288;p54"/>
          <p:cNvSpPr/>
          <p:nvPr/>
        </p:nvSpPr>
        <p:spPr>
          <a:xfrm>
            <a:off x="4671550"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89" name="Google Shape;28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290" name="Google Shape;290;p54"/>
          <p:cNvSpPr txBox="1"/>
          <p:nvPr/>
        </p:nvSpPr>
        <p:spPr>
          <a:xfrm>
            <a:off x="4984525" y="381205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want a delete function</a:t>
            </a:r>
            <a:endParaRPr dirty="0"/>
          </a:p>
        </p:txBody>
      </p:sp>
      <p:sp>
        <p:nvSpPr>
          <p:cNvPr id="291" name="Google Shape;291;p54"/>
          <p:cNvSpPr/>
          <p:nvPr/>
        </p:nvSpPr>
        <p:spPr>
          <a:xfrm>
            <a:off x="4671538"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92" name="Google Shape;29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4"/>
          <p:cNvSpPr txBox="1"/>
          <p:nvPr/>
        </p:nvSpPr>
        <p:spPr>
          <a:xfrm>
            <a:off x="963300" y="256850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want appropriate icons </a:t>
            </a:r>
            <a:endParaRPr dirty="0"/>
          </a:p>
        </p:txBody>
      </p:sp>
      <p:sp>
        <p:nvSpPr>
          <p:cNvPr id="294" name="Google Shape;29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5" name="Google Shape;295;p54"/>
          <p:cNvSpPr txBox="1"/>
          <p:nvPr/>
        </p:nvSpPr>
        <p:spPr>
          <a:xfrm>
            <a:off x="963300" y="3198325"/>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t>
            </a:r>
            <a:r>
              <a:rPr lang="en-IN" dirty="0">
                <a:solidFill>
                  <a:srgbClr val="5F6368"/>
                </a:solidFill>
                <a:latin typeface="Open Sans"/>
                <a:ea typeface="Open Sans"/>
                <a:cs typeface="Open Sans"/>
                <a:sym typeface="Open Sans"/>
              </a:rPr>
              <a:t>an</a:t>
            </a:r>
            <a:r>
              <a:rPr lang="en" dirty="0">
                <a:solidFill>
                  <a:srgbClr val="5F6368"/>
                </a:solidFill>
                <a:latin typeface="Open Sans"/>
                <a:ea typeface="Open Sans"/>
                <a:cs typeface="Open Sans"/>
                <a:sym typeface="Open Sans"/>
              </a:rPr>
              <a:t>t more input fields</a:t>
            </a:r>
            <a:endParaRPr dirty="0"/>
          </a:p>
        </p:txBody>
      </p:sp>
      <p:sp>
        <p:nvSpPr>
          <p:cNvPr id="296" name="Google Shape;29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7" name="Google Shape;297;p54"/>
          <p:cNvSpPr txBox="1"/>
          <p:nvPr/>
        </p:nvSpPr>
        <p:spPr>
          <a:xfrm>
            <a:off x="963300" y="381205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a:solidFill>
                  <a:srgbClr val="5F6368"/>
                </a:solidFill>
                <a:latin typeface="Open Sans"/>
                <a:ea typeface="Open Sans"/>
                <a:cs typeface="Open Sans"/>
                <a:sym typeface="Open Sans"/>
              </a:rPr>
              <a:t>Users want a Confirmation page</a:t>
            </a:r>
            <a:endParaRPr dirty="0"/>
          </a:p>
        </p:txBody>
      </p:sp>
      <p:sp>
        <p:nvSpPr>
          <p:cNvPr id="298" name="Google Shape;298;p54"/>
          <p:cNvSpPr/>
          <p:nvPr/>
        </p:nvSpPr>
        <p:spPr>
          <a:xfrm>
            <a:off x="650313"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02"/>
        <p:cNvGrpSpPr/>
        <p:nvPr/>
      </p:nvGrpSpPr>
      <p:grpSpPr>
        <a:xfrm>
          <a:off x="0" y="0"/>
          <a:ext cx="0" cy="0"/>
          <a:chOff x="0" y="0"/>
          <a:chExt cx="0" cy="0"/>
        </a:xfrm>
      </p:grpSpPr>
      <p:sp>
        <p:nvSpPr>
          <p:cNvPr id="303" name="Google Shape;30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04" name="Google Shape;30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05" name="Google Shape;30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11" name="Google Shape;311;p56"/>
          <p:cNvSpPr txBox="1"/>
          <p:nvPr/>
        </p:nvSpPr>
        <p:spPr>
          <a:xfrm>
            <a:off x="517675" y="1464472"/>
            <a:ext cx="2595639"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chemeClr val="tx1"/>
                </a:solidFill>
                <a:latin typeface="Open Sans"/>
                <a:ea typeface="Open Sans"/>
                <a:cs typeface="Open Sans"/>
                <a:sym typeface="Open Sans"/>
              </a:rPr>
              <a:t>As the problem of needing a confirmation page and more input fields was mentioned as a pain point by the users I have decided to sort it out by adding the appropriate page and elements needed to solve the problem.  </a:t>
            </a:r>
            <a:endParaRPr dirty="0">
              <a:solidFill>
                <a:schemeClr val="tx1"/>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cxnSp>
        <p:nvCxnSpPr>
          <p:cNvPr id="315" name="Google Shape;315;p56"/>
          <p:cNvCxnSpPr>
            <a:cxnSpLocks/>
          </p:cNvCxnSpPr>
          <p:nvPr/>
        </p:nvCxnSpPr>
        <p:spPr>
          <a:xfrm>
            <a:off x="5867096" y="2880505"/>
            <a:ext cx="748663"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p:cNvSpPr txBox="1"/>
          <p:nvPr/>
        </p:nvSpPr>
        <p:spPr>
          <a:xfrm>
            <a:off x="3566775" y="562705"/>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7" name="Google Shape;317;p56"/>
          <p:cNvSpPr txBox="1"/>
          <p:nvPr/>
        </p:nvSpPr>
        <p:spPr>
          <a:xfrm>
            <a:off x="6548375" y="562705"/>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3" name="Picture 2">
            <a:extLst>
              <a:ext uri="{FF2B5EF4-FFF2-40B4-BE49-F238E27FC236}">
                <a16:creationId xmlns:a16="http://schemas.microsoft.com/office/drawing/2014/main" id="{28566DE9-3A75-D9B6-EAF6-D6DE68DED908}"/>
              </a:ext>
            </a:extLst>
          </p:cNvPr>
          <p:cNvPicPr>
            <a:picLocks noChangeAspect="1"/>
          </p:cNvPicPr>
          <p:nvPr/>
        </p:nvPicPr>
        <p:blipFill>
          <a:blip r:embed="rId3"/>
          <a:stretch>
            <a:fillRect/>
          </a:stretch>
        </p:blipFill>
        <p:spPr>
          <a:xfrm>
            <a:off x="3827839" y="986320"/>
            <a:ext cx="1831672" cy="3807357"/>
          </a:xfrm>
          <a:prstGeom prst="rect">
            <a:avLst/>
          </a:prstGeom>
        </p:spPr>
      </p:pic>
      <p:pic>
        <p:nvPicPr>
          <p:cNvPr id="7" name="Picture 6">
            <a:extLst>
              <a:ext uri="{FF2B5EF4-FFF2-40B4-BE49-F238E27FC236}">
                <a16:creationId xmlns:a16="http://schemas.microsoft.com/office/drawing/2014/main" id="{8AEDF291-7B19-742A-7AFB-89EB70B57CD8}"/>
              </a:ext>
            </a:extLst>
          </p:cNvPr>
          <p:cNvPicPr>
            <a:picLocks noChangeAspect="1"/>
          </p:cNvPicPr>
          <p:nvPr/>
        </p:nvPicPr>
        <p:blipFill>
          <a:blip r:embed="rId4"/>
          <a:stretch>
            <a:fillRect/>
          </a:stretch>
        </p:blipFill>
        <p:spPr>
          <a:xfrm>
            <a:off x="6783957" y="986320"/>
            <a:ext cx="1870352" cy="3808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a:extLst>
            <a:ext uri="{FF2B5EF4-FFF2-40B4-BE49-F238E27FC236}">
              <a16:creationId xmlns:a16="http://schemas.microsoft.com/office/drawing/2014/main" id="{9B8EF4ED-710F-D26F-6C02-C3AD999F6DDA}"/>
            </a:ext>
          </a:extLst>
        </p:cNvPr>
        <p:cNvGrpSpPr/>
        <p:nvPr/>
      </p:nvGrpSpPr>
      <p:grpSpPr>
        <a:xfrm>
          <a:off x="0" y="0"/>
          <a:ext cx="0" cy="0"/>
          <a:chOff x="0" y="0"/>
          <a:chExt cx="0" cy="0"/>
        </a:xfrm>
      </p:grpSpPr>
      <p:sp>
        <p:nvSpPr>
          <p:cNvPr id="310" name="Google Shape;310;p56">
            <a:extLst>
              <a:ext uri="{FF2B5EF4-FFF2-40B4-BE49-F238E27FC236}">
                <a16:creationId xmlns:a16="http://schemas.microsoft.com/office/drawing/2014/main" id="{EFE919A3-DAF5-6015-CE92-7B9608A7293C}"/>
              </a:ext>
            </a:extLst>
          </p:cNvPr>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11" name="Google Shape;311;p56">
            <a:extLst>
              <a:ext uri="{FF2B5EF4-FFF2-40B4-BE49-F238E27FC236}">
                <a16:creationId xmlns:a16="http://schemas.microsoft.com/office/drawing/2014/main" id="{08741743-BE05-CE6B-87A7-16E667D232DE}"/>
              </a:ext>
            </a:extLst>
          </p:cNvPr>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IN" dirty="0">
                <a:latin typeface="Open Sans" panose="020B0606030504020204" pitchFamily="34" charset="0"/>
                <a:ea typeface="Open Sans" panose="020B0606030504020204" pitchFamily="34" charset="0"/>
                <a:cs typeface="Open Sans" panose="020B0606030504020204" pitchFamily="34" charset="0"/>
              </a:rPr>
              <a:t>The users wanted advanced filter option and delete function so I have decided to added those features on the new mockup design to solve the user needs and make the app more easier to use.</a:t>
            </a:r>
            <a:endParaRPr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315" name="Google Shape;315;p56">
            <a:extLst>
              <a:ext uri="{FF2B5EF4-FFF2-40B4-BE49-F238E27FC236}">
                <a16:creationId xmlns:a16="http://schemas.microsoft.com/office/drawing/2014/main" id="{6E7686E0-67BF-B135-8D11-8BF313DFA5E8}"/>
              </a:ext>
            </a:extLst>
          </p:cNvPr>
          <p:cNvCxnSpPr>
            <a:cxnSpLocks/>
          </p:cNvCxnSpPr>
          <p:nvPr/>
        </p:nvCxnSpPr>
        <p:spPr>
          <a:xfrm>
            <a:off x="5867096" y="2880505"/>
            <a:ext cx="748663" cy="0"/>
          </a:xfrm>
          <a:prstGeom prst="straightConnector1">
            <a:avLst/>
          </a:prstGeom>
          <a:noFill/>
          <a:ln w="28575" cap="flat" cmpd="sng">
            <a:solidFill>
              <a:srgbClr val="34A853"/>
            </a:solidFill>
            <a:prstDash val="solid"/>
            <a:round/>
            <a:headEnd type="none" w="med" len="med"/>
            <a:tailEnd type="triangle" w="med" len="med"/>
          </a:ln>
        </p:spPr>
      </p:cxnSp>
      <p:sp>
        <p:nvSpPr>
          <p:cNvPr id="316" name="Google Shape;316;p56">
            <a:extLst>
              <a:ext uri="{FF2B5EF4-FFF2-40B4-BE49-F238E27FC236}">
                <a16:creationId xmlns:a16="http://schemas.microsoft.com/office/drawing/2014/main" id="{6631E7BF-6356-ED81-7724-2805DCA373E2}"/>
              </a:ext>
            </a:extLst>
          </p:cNvPr>
          <p:cNvSpPr txBox="1"/>
          <p:nvPr/>
        </p:nvSpPr>
        <p:spPr>
          <a:xfrm>
            <a:off x="3566775" y="562705"/>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17" name="Google Shape;317;p56">
            <a:extLst>
              <a:ext uri="{FF2B5EF4-FFF2-40B4-BE49-F238E27FC236}">
                <a16:creationId xmlns:a16="http://schemas.microsoft.com/office/drawing/2014/main" id="{7F62D655-67DC-C5D1-4A64-08432DCFA31D}"/>
              </a:ext>
            </a:extLst>
          </p:cNvPr>
          <p:cNvSpPr txBox="1"/>
          <p:nvPr/>
        </p:nvSpPr>
        <p:spPr>
          <a:xfrm>
            <a:off x="6542233" y="562705"/>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3" name="Picture 2">
            <a:extLst>
              <a:ext uri="{FF2B5EF4-FFF2-40B4-BE49-F238E27FC236}">
                <a16:creationId xmlns:a16="http://schemas.microsoft.com/office/drawing/2014/main" id="{41441AB5-FDDB-081F-3F8B-139E9DF4C645}"/>
              </a:ext>
            </a:extLst>
          </p:cNvPr>
          <p:cNvPicPr>
            <a:picLocks noChangeAspect="1"/>
          </p:cNvPicPr>
          <p:nvPr/>
        </p:nvPicPr>
        <p:blipFill>
          <a:blip r:embed="rId3"/>
          <a:srcRect/>
          <a:stretch/>
        </p:blipFill>
        <p:spPr>
          <a:xfrm>
            <a:off x="3827839" y="1011418"/>
            <a:ext cx="1831672" cy="3757160"/>
          </a:xfrm>
          <a:prstGeom prst="rect">
            <a:avLst/>
          </a:prstGeom>
        </p:spPr>
      </p:pic>
      <p:pic>
        <p:nvPicPr>
          <p:cNvPr id="7" name="Picture 6">
            <a:extLst>
              <a:ext uri="{FF2B5EF4-FFF2-40B4-BE49-F238E27FC236}">
                <a16:creationId xmlns:a16="http://schemas.microsoft.com/office/drawing/2014/main" id="{73AC556C-FEAA-4F13-ABDB-279EE77E315A}"/>
              </a:ext>
            </a:extLst>
          </p:cNvPr>
          <p:cNvPicPr>
            <a:picLocks noChangeAspect="1"/>
          </p:cNvPicPr>
          <p:nvPr/>
        </p:nvPicPr>
        <p:blipFill>
          <a:blip r:embed="rId4"/>
          <a:srcRect/>
          <a:stretch/>
        </p:blipFill>
        <p:spPr>
          <a:xfrm>
            <a:off x="6796406" y="986320"/>
            <a:ext cx="1845454" cy="3808800"/>
          </a:xfrm>
          <a:prstGeom prst="rect">
            <a:avLst/>
          </a:prstGeom>
        </p:spPr>
      </p:pic>
    </p:spTree>
    <p:extLst>
      <p:ext uri="{BB962C8B-B14F-4D97-AF65-F5344CB8AC3E}">
        <p14:creationId xmlns:p14="http://schemas.microsoft.com/office/powerpoint/2010/main" val="200314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A6763DEF-C080-96D9-C6F9-0FDBFF11E593}"/>
              </a:ext>
            </a:extLst>
          </p:cNvPr>
          <p:cNvPicPr>
            <a:picLocks noChangeAspect="1"/>
          </p:cNvPicPr>
          <p:nvPr/>
        </p:nvPicPr>
        <p:blipFill>
          <a:blip r:embed="rId3"/>
          <a:stretch>
            <a:fillRect/>
          </a:stretch>
        </p:blipFill>
        <p:spPr>
          <a:xfrm>
            <a:off x="675882" y="1335578"/>
            <a:ext cx="1648644" cy="3398307"/>
          </a:xfrm>
          <a:prstGeom prst="rect">
            <a:avLst/>
          </a:prstGeom>
        </p:spPr>
      </p:pic>
      <p:pic>
        <p:nvPicPr>
          <p:cNvPr id="4" name="Picture 3">
            <a:extLst>
              <a:ext uri="{FF2B5EF4-FFF2-40B4-BE49-F238E27FC236}">
                <a16:creationId xmlns:a16="http://schemas.microsoft.com/office/drawing/2014/main" id="{06EC4D3B-C4AD-A9CB-DFF1-9BDD44E0E6C5}"/>
              </a:ext>
            </a:extLst>
          </p:cNvPr>
          <p:cNvPicPr>
            <a:picLocks noChangeAspect="1"/>
          </p:cNvPicPr>
          <p:nvPr/>
        </p:nvPicPr>
        <p:blipFill>
          <a:blip r:embed="rId4"/>
          <a:srcRect/>
          <a:stretch/>
        </p:blipFill>
        <p:spPr>
          <a:xfrm>
            <a:off x="2768960" y="1335577"/>
            <a:ext cx="1646560" cy="3398307"/>
          </a:xfrm>
          <a:prstGeom prst="rect">
            <a:avLst/>
          </a:prstGeom>
        </p:spPr>
      </p:pic>
      <p:pic>
        <p:nvPicPr>
          <p:cNvPr id="5" name="Picture 4">
            <a:extLst>
              <a:ext uri="{FF2B5EF4-FFF2-40B4-BE49-F238E27FC236}">
                <a16:creationId xmlns:a16="http://schemas.microsoft.com/office/drawing/2014/main" id="{FE193395-9226-4BAB-4BC8-E5AA05FF0A26}"/>
              </a:ext>
            </a:extLst>
          </p:cNvPr>
          <p:cNvPicPr>
            <a:picLocks noChangeAspect="1"/>
          </p:cNvPicPr>
          <p:nvPr/>
        </p:nvPicPr>
        <p:blipFill>
          <a:blip r:embed="rId5"/>
          <a:srcRect/>
          <a:stretch/>
        </p:blipFill>
        <p:spPr>
          <a:xfrm>
            <a:off x="4866090" y="1335577"/>
            <a:ext cx="1636372" cy="3398307"/>
          </a:xfrm>
          <a:prstGeom prst="rect">
            <a:avLst/>
          </a:prstGeom>
        </p:spPr>
      </p:pic>
      <p:pic>
        <p:nvPicPr>
          <p:cNvPr id="6" name="Picture 5">
            <a:extLst>
              <a:ext uri="{FF2B5EF4-FFF2-40B4-BE49-F238E27FC236}">
                <a16:creationId xmlns:a16="http://schemas.microsoft.com/office/drawing/2014/main" id="{A1FCB713-E3EB-4010-1954-C8D56A029A0C}"/>
              </a:ext>
            </a:extLst>
          </p:cNvPr>
          <p:cNvPicPr>
            <a:picLocks noChangeAspect="1"/>
          </p:cNvPicPr>
          <p:nvPr/>
        </p:nvPicPr>
        <p:blipFill>
          <a:blip r:embed="rId6"/>
          <a:srcRect/>
          <a:stretch/>
        </p:blipFill>
        <p:spPr>
          <a:xfrm>
            <a:off x="6951990" y="1337597"/>
            <a:ext cx="1648644" cy="33942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41"/>
          <p:cNvSpPr txBox="1"/>
          <p:nvPr/>
        </p:nvSpPr>
        <p:spPr>
          <a:xfrm>
            <a:off x="1231075" y="1303724"/>
            <a:ext cx="4011485"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p>
          <a:p>
            <a:pPr>
              <a:lnSpc>
                <a:spcPct val="150000"/>
              </a:lnSpc>
            </a:pP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MedNet app is designed to streamline patient record management for healthcare professionals. With intuitive features, it empowers doctors and nurses to efficiently Create, </a:t>
            </a: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E</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dit, View, Download and Print the patient records, Accessible from anywhere at anytime ensuring accurate information for enhanced patient care.</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153" name="Google Shape;153;p41"/>
          <p:cNvSpPr txBox="1"/>
          <p:nvPr/>
        </p:nvSpPr>
        <p:spPr>
          <a:xfrm>
            <a:off x="517675" y="519589"/>
            <a:ext cx="47994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154" name="Google Shape;154;p41"/>
          <p:cNvSpPr/>
          <p:nvPr/>
        </p:nvSpPr>
        <p:spPr>
          <a:xfrm>
            <a:off x="517675" y="1303724"/>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1"/>
          <p:cNvSpPr txBox="1"/>
          <p:nvPr/>
        </p:nvSpPr>
        <p:spPr>
          <a:xfrm>
            <a:off x="1231075" y="369380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p>
          <a:p>
            <a:pPr marL="0" lvl="0" indent="0" algn="l" rtl="0">
              <a:lnSpc>
                <a:spcPct val="150000"/>
              </a:lnSpc>
              <a:spcBef>
                <a:spcPts val="0"/>
              </a:spcBef>
              <a:spcAft>
                <a:spcPts val="0"/>
              </a:spcAft>
              <a:buClr>
                <a:schemeClr val="dk1"/>
              </a:buClr>
              <a:buSzPts val="1100"/>
              <a:buFont typeface="Arial"/>
              <a:buNone/>
            </a:pPr>
            <a:r>
              <a:rPr lang="e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Jan 2024 to Feb 2024</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156" name="Google Shape;156;p41"/>
          <p:cNvSpPr/>
          <p:nvPr/>
        </p:nvSpPr>
        <p:spPr>
          <a:xfrm>
            <a:off x="491505" y="369380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1"/>
          <p:cNvSpPr/>
          <p:nvPr/>
        </p:nvSpPr>
        <p:spPr>
          <a:xfrm>
            <a:off x="610514" y="3815898"/>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8" name="Google Shape;158;p41"/>
          <p:cNvSpPr/>
          <p:nvPr/>
        </p:nvSpPr>
        <p:spPr>
          <a:xfrm>
            <a:off x="610514" y="1451786"/>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3" name="Picture 2">
            <a:extLst>
              <a:ext uri="{FF2B5EF4-FFF2-40B4-BE49-F238E27FC236}">
                <a16:creationId xmlns:a16="http://schemas.microsoft.com/office/drawing/2014/main" id="{6C541433-D121-7851-87BB-ABDBECEB9C56}"/>
              </a:ext>
            </a:extLst>
          </p:cNvPr>
          <p:cNvPicPr>
            <a:picLocks noChangeAspect="1"/>
          </p:cNvPicPr>
          <p:nvPr/>
        </p:nvPicPr>
        <p:blipFill>
          <a:blip r:embed="rId3"/>
          <a:stretch>
            <a:fillRect/>
          </a:stretch>
        </p:blipFill>
        <p:spPr>
          <a:xfrm>
            <a:off x="5637302" y="651862"/>
            <a:ext cx="3015193" cy="3839776"/>
          </a:xfrm>
          <a:prstGeom prst="rect">
            <a:avLst/>
          </a:prstGeom>
          <a:ln w="6350">
            <a:solidFill>
              <a:schemeClr val="tx1"/>
            </a:solid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9"/>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9"/>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51" name="Google Shape;351;p59"/>
          <p:cNvSpPr txBox="1"/>
          <p:nvPr/>
        </p:nvSpPr>
        <p:spPr>
          <a:xfrm>
            <a:off x="517675" y="1677685"/>
            <a:ext cx="3161012" cy="2400627"/>
          </a:xfrm>
          <a:prstGeom prst="rect">
            <a:avLst/>
          </a:prstGeom>
          <a:noFill/>
          <a:ln>
            <a:noFill/>
          </a:ln>
        </p:spPr>
        <p:txBody>
          <a:bodyPr spcFirstLastPara="1" wrap="square" lIns="0" tIns="91425" rIns="91425" bIns="91425" anchor="t" anchorCtr="0">
            <a:spAutoFit/>
          </a:bodyPr>
          <a:lstStyle/>
          <a:p>
            <a:pPr>
              <a:lnSpc>
                <a:spcPct val="150000"/>
              </a:lnSpc>
            </a:pPr>
            <a:r>
              <a:rPr lang="en-IN" sz="1200" dirty="0">
                <a:solidFill>
                  <a:schemeClr val="tx1"/>
                </a:solidFill>
                <a:latin typeface="Open Sans"/>
                <a:ea typeface="Open Sans"/>
                <a:cs typeface="Open Sans"/>
                <a:sym typeface="Open Sans"/>
              </a:rPr>
              <a:t>Link: </a:t>
            </a:r>
            <a:r>
              <a:rPr lang="en-IN" sz="1200" u="sng" kern="100"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https://www.figma.com/proto/g6u8XH1S2VEMwxmbbCU4jd/MedNet-App?page-id=32%3A2&amp;type=design&amp;node-id=34-485&amp;viewport=-8%2C142%2C0.21&amp;t=QCWUcXjE74yP725H-1&amp;scaling=scale-down&amp;starting-point-node-id=34%3A485&amp;mode=design</a:t>
            </a:r>
            <a:endParaRPr lang="en-IN" sz="1200" kern="100"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6F5FD3A2-3243-A97A-8BD5-3ABDDE7DDD39}"/>
              </a:ext>
            </a:extLst>
          </p:cNvPr>
          <p:cNvPicPr>
            <a:picLocks noChangeAspect="1"/>
          </p:cNvPicPr>
          <p:nvPr/>
        </p:nvPicPr>
        <p:blipFill>
          <a:blip r:embed="rId4"/>
          <a:stretch>
            <a:fillRect/>
          </a:stretch>
        </p:blipFill>
        <p:spPr>
          <a:xfrm>
            <a:off x="4265006" y="1267456"/>
            <a:ext cx="4825737" cy="2608588"/>
          </a:xfrm>
          <a:prstGeom prst="rect">
            <a:avLst/>
          </a:prstGeom>
          <a:ln w="6350">
            <a:solidFill>
              <a:schemeClr val="bg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58" name="Google Shape;358;p60"/>
          <p:cNvSpPr/>
          <p:nvPr/>
        </p:nvSpPr>
        <p:spPr>
          <a:xfrm>
            <a:off x="517675" y="1472325"/>
            <a:ext cx="2436300" cy="3295618"/>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0"/>
          <p:cNvSpPr txBox="1"/>
          <p:nvPr/>
        </p:nvSpPr>
        <p:spPr>
          <a:xfrm>
            <a:off x="577807" y="1846016"/>
            <a:ext cx="2316035" cy="23082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S</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creen reader accessibility is meticulously implemented, allowing visually impaired users to navigate through menus, input fields, and buttons using their preferred screen reader software, fostering seamless interaction with the application.</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0" name="Google Shape;360;p60"/>
          <p:cNvSpPr/>
          <p:nvPr/>
        </p:nvSpPr>
        <p:spPr>
          <a:xfrm>
            <a:off x="3175275" y="1472325"/>
            <a:ext cx="2436300" cy="3295618"/>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0"/>
          <p:cNvSpPr txBox="1"/>
          <p:nvPr/>
        </p:nvSpPr>
        <p:spPr>
          <a:xfrm>
            <a:off x="3228733" y="1846016"/>
            <a:ext cx="2329384" cy="273302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T</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he app's interface is designed with clear and consistent layout structures and contrast colours allowing users with cognitive disabilities to easily comprehend and navigate through the app, promoting an inclusive and user-friendly experience for healthcare professionals of diverse abilities.</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2" name="Google Shape;362;p60"/>
          <p:cNvSpPr/>
          <p:nvPr/>
        </p:nvSpPr>
        <p:spPr>
          <a:xfrm>
            <a:off x="5832875" y="1472325"/>
            <a:ext cx="2436300" cy="3295618"/>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0"/>
          <p:cNvSpPr txBox="1"/>
          <p:nvPr/>
        </p:nvSpPr>
        <p:spPr>
          <a:xfrm>
            <a:off x="5893007" y="1846016"/>
            <a:ext cx="2316035" cy="273302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It I</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ncorporates auto-save feature which ensures that user input and changes to patient records are automatically saved at regular intervals, minimizing the risk of data loss. It promotes a seamless and efficient workflow for healthcare professionals, regardless of their accessibility needs or technical proficiency levels.</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4" name="Google Shape;364;p60"/>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5" name="Google Shape;365;p60"/>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6" name="Google Shape;366;p60"/>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70"/>
        <p:cNvGrpSpPr/>
        <p:nvPr/>
      </p:nvGrpSpPr>
      <p:grpSpPr>
        <a:xfrm>
          <a:off x="0" y="0"/>
          <a:ext cx="0" cy="0"/>
          <a:chOff x="0" y="0"/>
          <a:chExt cx="0" cy="0"/>
        </a:xfrm>
      </p:grpSpPr>
      <p:sp>
        <p:nvSpPr>
          <p:cNvPr id="371" name="Google Shape;37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72" name="Google Shape;37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73" name="Google Shape;37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79" name="Google Shape;379;p62"/>
          <p:cNvSpPr txBox="1"/>
          <p:nvPr/>
        </p:nvSpPr>
        <p:spPr>
          <a:xfrm>
            <a:off x="539600" y="2237975"/>
            <a:ext cx="340103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a:t>
            </a:r>
            <a:r>
              <a:rPr lang="en" dirty="0">
                <a:solidFill>
                  <a:srgbClr val="5F6368"/>
                </a:solidFill>
                <a:latin typeface="Open Sans" panose="020B0606030504020204" pitchFamily="34" charset="0"/>
                <a:ea typeface="Open Sans" panose="020B0606030504020204" pitchFamily="34" charset="0"/>
                <a:cs typeface="Open Sans" panose="020B0606030504020204" pitchFamily="34" charset="0"/>
                <a:sym typeface="Open Sans SemiBold"/>
              </a:rPr>
              <a:t> </a:t>
            </a:r>
          </a:p>
          <a:p>
            <a:pPr marL="0" lvl="0" indent="0" algn="l" rtl="0">
              <a:lnSpc>
                <a:spcPct val="150000"/>
              </a:lnSpc>
              <a:spcBef>
                <a:spcPts val="0"/>
              </a:spcBef>
              <a:spcAft>
                <a:spcPts val="0"/>
              </a:spcAft>
              <a:buNone/>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Its intuitive features and seamless interface have saved both time and effort and have also covered modern methods of quicker and safer process of handling data. </a:t>
            </a:r>
          </a:p>
          <a:p>
            <a:pPr marL="0" lvl="0" indent="0" algn="l" rtl="0">
              <a:lnSpc>
                <a:spcPct val="150000"/>
              </a:lnSpc>
              <a:spcBef>
                <a:spcPts val="0"/>
              </a:spcBef>
              <a:spcAft>
                <a:spcPts val="0"/>
              </a:spcAft>
              <a:buNone/>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Easily understandable UI and various other functions provided, helps the process of completing the tasks much easier.</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380" name="Google Shape;380;p62"/>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2"/>
          <p:cNvSpPr txBox="1"/>
          <p:nvPr/>
        </p:nvSpPr>
        <p:spPr>
          <a:xfrm>
            <a:off x="4495800" y="2237975"/>
            <a:ext cx="3789218" cy="2446793"/>
          </a:xfrm>
          <a:prstGeom prst="rect">
            <a:avLst/>
          </a:prstGeom>
          <a:noFill/>
          <a:ln>
            <a:noFill/>
          </a:ln>
        </p:spPr>
        <p:txBody>
          <a:bodyPr spcFirstLastPara="1" wrap="square" lIns="0" tIns="91425" rIns="91425" bIns="91425" anchor="t" anchorCtr="0">
            <a:spAutoFit/>
          </a:bodyPr>
          <a:lstStyle/>
          <a:p>
            <a:pPr>
              <a:lnSpc>
                <a:spcPct val="150000"/>
              </a:lnSpc>
            </a:pPr>
            <a:r>
              <a:rPr lang="en" dirty="0">
                <a:solidFill>
                  <a:srgbClr val="5F6368"/>
                </a:solidFill>
                <a:latin typeface="Open Sans SemiBold"/>
                <a:ea typeface="Open Sans SemiBold"/>
                <a:cs typeface="Open Sans SemiBold"/>
                <a:sym typeface="Open Sans SemiBold"/>
              </a:rPr>
              <a:t>What I learned:</a:t>
            </a:r>
          </a:p>
          <a:p>
            <a:pPr>
              <a:lnSpc>
                <a:spcPct val="150000"/>
              </a:lnSpc>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Prioritizing users problems and their needs is the key to creating a successful and meaningful project.</a:t>
            </a:r>
          </a:p>
          <a:p>
            <a:pPr>
              <a:lnSpc>
                <a:spcPct val="150000"/>
              </a:lnSpc>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I have learned the functionalities of figma to create designs for both apps and websites and have also learnt how to organize, visual design etc. to make the design of the app more aesthetically good, efficient, easy-to-use and accessible to the users. </a:t>
            </a:r>
            <a:endParaRPr dirty="0">
              <a:solidFill>
                <a:schemeClr val="tx1"/>
              </a:solidFill>
              <a:latin typeface="Open Sans SemiBold"/>
              <a:ea typeface="Open Sans SemiBold"/>
              <a:cs typeface="Open Sans SemiBold"/>
              <a:sym typeface="Open Sans SemiBold"/>
            </a:endParaRPr>
          </a:p>
        </p:txBody>
      </p:sp>
      <p:sp>
        <p:nvSpPr>
          <p:cNvPr id="382" name="Google Shape;382;p62"/>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84" name="Google Shape;384;p62"/>
          <p:cNvGrpSpPr/>
          <p:nvPr/>
        </p:nvGrpSpPr>
        <p:grpSpPr>
          <a:xfrm>
            <a:off x="4605678" y="1676963"/>
            <a:ext cx="293543" cy="227362"/>
            <a:chOff x="420350" y="238125"/>
            <a:chExt cx="6779275" cy="5238750"/>
          </a:xfrm>
        </p:grpSpPr>
        <p:sp>
          <p:nvSpPr>
            <p:cNvPr id="385" name="Google Shape;38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394" name="Google Shape;394;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3"/>
          <p:cNvSpPr txBox="1"/>
          <p:nvPr/>
        </p:nvSpPr>
        <p:spPr>
          <a:xfrm>
            <a:off x="700197" y="1909818"/>
            <a:ext cx="2071255" cy="2166717"/>
          </a:xfrm>
          <a:prstGeom prst="rect">
            <a:avLst/>
          </a:prstGeom>
          <a:noFill/>
          <a:ln>
            <a:noFill/>
          </a:ln>
        </p:spPr>
        <p:txBody>
          <a:bodyPr spcFirstLastPara="1" wrap="square" lIns="91425" tIns="91425" rIns="91425" bIns="91425" anchor="t" anchorCtr="0">
            <a:spAutoFit/>
          </a:bodyPr>
          <a:lstStyle/>
          <a:p>
            <a:pPr algn="ctr">
              <a:lnSpc>
                <a:spcPct val="115000"/>
              </a:lnSpc>
              <a:buClr>
                <a:schemeClr val="dk1"/>
              </a:buClr>
              <a:buSzPts val="1100"/>
            </a:pPr>
            <a:r>
              <a:rPr lang="en-IN" dirty="0">
                <a:latin typeface="Open Sans" panose="020B0606030504020204" pitchFamily="34" charset="0"/>
                <a:ea typeface="Open Sans" panose="020B0606030504020204" pitchFamily="34" charset="0"/>
                <a:cs typeface="Open Sans" panose="020B0606030504020204" pitchFamily="34" charset="0"/>
              </a:rPr>
              <a:t>I am planning to add more features which would make the process of storing and accessing data more easier and quicker for the healthcare professionals.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96" name="Google Shape;396;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3"/>
          <p:cNvSpPr txBox="1"/>
          <p:nvPr/>
        </p:nvSpPr>
        <p:spPr>
          <a:xfrm>
            <a:off x="3296145" y="1917800"/>
            <a:ext cx="2194560" cy="1423436"/>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Improving data security and integrity making the app more secure and robust ensuring data protection. </a:t>
            </a:r>
          </a:p>
        </p:txBody>
      </p:sp>
      <p:sp>
        <p:nvSpPr>
          <p:cNvPr id="398" name="Google Shape;398;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3"/>
          <p:cNvSpPr txBox="1"/>
          <p:nvPr/>
        </p:nvSpPr>
        <p:spPr>
          <a:xfrm>
            <a:off x="5943600" y="1917800"/>
            <a:ext cx="2223655" cy="2166717"/>
          </a:xfrm>
          <a:prstGeom prst="rect">
            <a:avLst/>
          </a:prstGeom>
          <a:noFill/>
          <a:ln>
            <a:noFill/>
          </a:ln>
        </p:spPr>
        <p:txBody>
          <a:bodyPr spcFirstLastPara="1" wrap="square" lIns="91425" tIns="91425" rIns="91425" bIns="91425" anchor="t" anchorCtr="0">
            <a:spAutoFit/>
          </a:bodyPr>
          <a:lstStyle/>
          <a:p>
            <a:pPr algn="ctr">
              <a:lnSpc>
                <a:spcPct val="115000"/>
              </a:lnSpc>
            </a:pPr>
            <a:r>
              <a:rPr lang="en-IN" dirty="0">
                <a:latin typeface="Open Sans" panose="020B0606030504020204" pitchFamily="34" charset="0"/>
                <a:ea typeface="Open Sans" panose="020B0606030504020204" pitchFamily="34" charset="0"/>
                <a:cs typeface="Open Sans" panose="020B0606030504020204" pitchFamily="34" charset="0"/>
              </a:rPr>
              <a:t>Improving the app’s performance and fixing bugs by prioritizing the feedbacks of the users and solving their problems thereby improving the overall user experience.</a:t>
            </a:r>
            <a:endParaRPr dirty="0"/>
          </a:p>
        </p:txBody>
      </p:sp>
      <p:sp>
        <p:nvSpPr>
          <p:cNvPr id="400" name="Google Shape;400;p63"/>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01" name="Google Shape;401;p63"/>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02" name="Google Shape;402;p63"/>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09" name="Google Shape;40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 name="Google Shape;410;p64">
            <a:extLst>
              <a:ext uri="{FF2B5EF4-FFF2-40B4-BE49-F238E27FC236}">
                <a16:creationId xmlns:a16="http://schemas.microsoft.com/office/drawing/2014/main" id="{C51D3EE2-978D-F94E-0F4B-B0675720A46A}"/>
              </a:ext>
            </a:extLst>
          </p:cNvPr>
          <p:cNvSpPr txBox="1"/>
          <p:nvPr/>
        </p:nvSpPr>
        <p:spPr>
          <a:xfrm>
            <a:off x="919074" y="2115485"/>
            <a:ext cx="7136100" cy="2123628"/>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Contact Me:</a:t>
            </a:r>
          </a:p>
          <a:p>
            <a:pPr marL="0" lvl="0" indent="0" algn="ctr" rtl="0">
              <a:lnSpc>
                <a:spcPct val="150000"/>
              </a:lnSpc>
              <a:spcBef>
                <a:spcPts val="0"/>
              </a:spcBef>
              <a:spcAft>
                <a:spcPts val="0"/>
              </a:spcAft>
              <a:buClr>
                <a:schemeClr val="dk1"/>
              </a:buClr>
              <a:buSzPts val="1100"/>
              <a:buFont typeface="Arial"/>
              <a:buNone/>
            </a:pP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Email - </a:t>
            </a:r>
            <a:r>
              <a:rPr lang="en-IN" u="sng"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jerrybrit3@gmail.com</a:t>
            </a:r>
            <a:r>
              <a:rPr lang="en-IN" u="sng" dirty="0">
                <a:solidFill>
                  <a:srgbClr val="0070C0"/>
                </a:solidFill>
                <a:latin typeface="Open Sans" panose="020B0606030504020204" pitchFamily="34" charset="0"/>
                <a:ea typeface="Open Sans" panose="020B0606030504020204" pitchFamily="34" charset="0"/>
                <a:cs typeface="Open Sans" panose="020B0606030504020204" pitchFamily="34" charset="0"/>
              </a:rPr>
              <a:t> </a:t>
            </a:r>
            <a:endPar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ctr" rtl="0">
              <a:lnSpc>
                <a:spcPct val="150000"/>
              </a:lnSpc>
              <a:spcBef>
                <a:spcPts val="0"/>
              </a:spcBef>
              <a:spcAft>
                <a:spcPts val="0"/>
              </a:spcAft>
              <a:buClr>
                <a:schemeClr val="dk1"/>
              </a:buClr>
              <a:buSzPts val="1100"/>
              <a:buFont typeface="Arial"/>
              <a:buNone/>
            </a:pP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Linkedin - </a:t>
            </a:r>
            <a:r>
              <a:rPr lang="en-IN" u="sng"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Jerry Britto | LinkedIn</a:t>
            </a:r>
            <a:r>
              <a:rPr lang="en-IN"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p>
          <a:p>
            <a:pPr marL="0" lvl="0" indent="0" algn="ctr" rtl="0">
              <a:lnSpc>
                <a:spcPct val="150000"/>
              </a:lnSpc>
              <a:spcBef>
                <a:spcPts val="0"/>
              </a:spcBef>
              <a:spcAft>
                <a:spcPts val="0"/>
              </a:spcAft>
              <a:buClr>
                <a:schemeClr val="dk1"/>
              </a:buClr>
              <a:buSzPts val="1100"/>
              <a:buFont typeface="Arial"/>
              <a:buNone/>
            </a:pPr>
            <a:endParaRPr lang="en-IN"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ctr" rtl="0">
              <a:lnSpc>
                <a:spcPct val="150000"/>
              </a:lnSpc>
              <a:spcBef>
                <a:spcPts val="0"/>
              </a:spcBef>
              <a:spcAft>
                <a:spcPts val="0"/>
              </a:spcAft>
              <a:buClr>
                <a:schemeClr val="dk1"/>
              </a:buClr>
              <a:buSzPts val="1100"/>
              <a:buFont typeface="Arial"/>
              <a:buNone/>
            </a:pP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You can check out my projects at:</a:t>
            </a:r>
          </a:p>
          <a:p>
            <a:pPr marL="0" lvl="0" indent="0" algn="ctr" rtl="0">
              <a:lnSpc>
                <a:spcPct val="150000"/>
              </a:lnSpc>
              <a:spcBef>
                <a:spcPts val="0"/>
              </a:spcBef>
              <a:spcAft>
                <a:spcPts val="0"/>
              </a:spcAft>
              <a:buClr>
                <a:schemeClr val="dk1"/>
              </a:buClr>
              <a:buSzPts val="1100"/>
              <a:buFont typeface="Arial"/>
              <a:buNone/>
            </a:pPr>
            <a:r>
              <a:rPr lang="en-IN"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Github - </a:t>
            </a:r>
            <a:r>
              <a:rPr lang="en-IN" u="sng" dirty="0">
                <a:solidFill>
                  <a:srgbClr val="0070C0"/>
                </a:solidFill>
                <a:effectLst/>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https://github.com/JerryBritto3</a:t>
            </a:r>
            <a:endParaRPr lang="en-IN"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416"/>
        <p:cNvGrpSpPr/>
        <p:nvPr/>
      </p:nvGrpSpPr>
      <p:grpSpPr>
        <a:xfrm>
          <a:off x="0" y="0"/>
          <a:ext cx="0" cy="0"/>
          <a:chOff x="0" y="0"/>
          <a:chExt cx="0" cy="0"/>
        </a:xfrm>
      </p:grpSpPr>
      <p:sp>
        <p:nvSpPr>
          <p:cNvPr id="417" name="Google Shape;417;p65"/>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Thank you!</a:t>
            </a:r>
            <a:endParaRPr sz="360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42"/>
          <p:cNvSpPr txBox="1"/>
          <p:nvPr/>
        </p:nvSpPr>
        <p:spPr>
          <a:xfrm>
            <a:off x="517675" y="2237975"/>
            <a:ext cx="3620486"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a:t>
            </a:r>
          </a:p>
          <a:p>
            <a:pPr marL="0" lvl="0" indent="0" algn="l" rtl="0">
              <a:lnSpc>
                <a:spcPct val="150000"/>
              </a:lnSpc>
              <a:spcBef>
                <a:spcPts val="0"/>
              </a:spcBef>
              <a:spcAft>
                <a:spcPts val="0"/>
              </a:spcAft>
              <a:buClr>
                <a:schemeClr val="dk1"/>
              </a:buClr>
              <a:buSzPts val="1100"/>
              <a:buFont typeface="Arial"/>
              <a:buNone/>
            </a:pPr>
            <a:r>
              <a:rPr lang="e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Difficult to create, maintain and retrieve records in traditional method (paper format). Takes a lot of time and effort to record and access patient’s information from various departments at different time.</a:t>
            </a:r>
          </a:p>
        </p:txBody>
      </p:sp>
      <p:sp>
        <p:nvSpPr>
          <p:cNvPr id="165" name="Google Shape;16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6" name="Google Shape;16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2"/>
          <p:cNvSpPr txBox="1"/>
          <p:nvPr/>
        </p:nvSpPr>
        <p:spPr>
          <a:xfrm>
            <a:off x="4572000" y="2237975"/>
            <a:ext cx="3620486"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To provide a digital method (app) to make the process of recording patient’s information more easier, quicker and accessible at any time for </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healthcare professionals.</a:t>
            </a:r>
            <a:endPar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168" name="Google Shape;16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3"/>
          <p:cNvSpPr txBox="1"/>
          <p:nvPr/>
        </p:nvSpPr>
        <p:spPr>
          <a:xfrm>
            <a:off x="517675" y="2237975"/>
            <a:ext cx="3593788"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a:t>
            </a:r>
          </a:p>
          <a:p>
            <a:pPr marL="0" lvl="0" indent="0" algn="l" rtl="0">
              <a:lnSpc>
                <a:spcPct val="150000"/>
              </a:lnSpc>
              <a:spcBef>
                <a:spcPts val="0"/>
              </a:spcBef>
              <a:spcAft>
                <a:spcPts val="0"/>
              </a:spcAft>
              <a:buNone/>
            </a:pPr>
            <a:r>
              <a:rPr lang="e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UX Researcher, UX Designer, UX Writer.</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176" name="Google Shape;17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7" name="Google Shape;17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3"/>
          <p:cNvSpPr txBox="1"/>
          <p:nvPr/>
        </p:nvSpPr>
        <p:spPr>
          <a:xfrm>
            <a:off x="4571999" y="2237975"/>
            <a:ext cx="4054325"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p>
          <a:p>
            <a:pPr marL="0" lvl="0" indent="0" algn="l" rtl="0">
              <a:lnSpc>
                <a:spcPct val="150000"/>
              </a:lnSpc>
              <a:spcBef>
                <a:spcPts val="0"/>
              </a:spcBef>
              <a:spcAft>
                <a:spcPts val="0"/>
              </a:spcAft>
              <a:buNone/>
            </a:pPr>
            <a:r>
              <a:rPr lang="e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User research, </a:t>
            </a: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rPr>
              <a:t>Information architecture, </a:t>
            </a:r>
            <a:r>
              <a:rPr lang="en-IN" sz="120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Wireframing, Prototyping, Visual design.</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sp>
        <p:nvSpPr>
          <p:cNvPr id="179" name="Google Shape;17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1" name="Google Shape;18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87" name="Google Shape;18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88" name="Google Shape;18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5"/>
          <p:cNvSpPr/>
          <p:nvPr/>
        </p:nvSpPr>
        <p:spPr>
          <a:xfrm>
            <a:off x="517675" y="1832018"/>
            <a:ext cx="7938900" cy="2787131"/>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195" name="Google Shape;195;p45"/>
          <p:cNvSpPr txBox="1"/>
          <p:nvPr/>
        </p:nvSpPr>
        <p:spPr>
          <a:xfrm>
            <a:off x="919075" y="2202581"/>
            <a:ext cx="7136100" cy="2095928"/>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For the MedNet app project, I conducted user research primarily focused on understanding the workflow and pain points of healthcare professionals involved in patient record management. User interviews helped me to identify these problems. Assumptions were made that users primarily sought efficiency, streamlined processes, easier and intuitive interfaces. However, after extensive research, I discovered that data accuracy, data integrity and accessibility were equally critical. Users expressed concerns about ease of navigation and the need for comprehensive record-keeping features. As a result, my assumptions evolved to prioritize not only efficiency but also data </a:t>
            </a:r>
            <a:r>
              <a:rPr lang="en-IN"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accessibility and integrity</a:t>
            </a:r>
            <a:r>
              <a:rPr lang="en-IN"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leading to a more holistic approach in designing the MedNet app to meet the diverse needs of healthcare professionals.</a:t>
            </a:r>
            <a:endParaRPr lang="en"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96" name="Google Shape;19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03" name="Google Shape;203;p46"/>
          <p:cNvSpPr txBox="1"/>
          <p:nvPr/>
        </p:nvSpPr>
        <p:spPr>
          <a:xfrm>
            <a:off x="441475"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User-friendly UI</a:t>
            </a:r>
            <a:endParaRPr dirty="0">
              <a:solidFill>
                <a:srgbClr val="4285F4"/>
              </a:solidFill>
              <a:latin typeface="Open Sans SemiBold"/>
              <a:ea typeface="Open Sans SemiBold"/>
              <a:cs typeface="Open Sans SemiBold"/>
              <a:sym typeface="Open Sans SemiBold"/>
            </a:endParaRPr>
          </a:p>
        </p:txBody>
      </p:sp>
      <p:sp>
        <p:nvSpPr>
          <p:cNvPr id="204" name="Google Shape;204;p46"/>
          <p:cNvSpPr txBox="1"/>
          <p:nvPr/>
        </p:nvSpPr>
        <p:spPr>
          <a:xfrm>
            <a:off x="406181" y="2522475"/>
            <a:ext cx="1907894" cy="1458831"/>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latin typeface="Open Sans" panose="020B0606030504020204" pitchFamily="34" charset="0"/>
                <a:ea typeface="Open Sans" panose="020B0606030504020204" pitchFamily="34" charset="0"/>
                <a:cs typeface="Open Sans" panose="020B0606030504020204" pitchFamily="34" charset="0"/>
              </a:rPr>
              <a:t>By emphasizing intuitive menu structures, clear labelling, and streamlined pathways to ensure seamless user interaction.</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205" name="Google Shape;205;p46"/>
          <p:cNvSpPr txBox="1"/>
          <p:nvPr/>
        </p:nvSpPr>
        <p:spPr>
          <a:xfrm>
            <a:off x="258271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IN" dirty="0">
                <a:solidFill>
                  <a:srgbClr val="EA4335"/>
                </a:solidFill>
                <a:latin typeface="Open Sans SemiBold"/>
                <a:ea typeface="Open Sans SemiBold"/>
                <a:cs typeface="Open Sans SemiBold"/>
                <a:sym typeface="Open Sans SemiBold"/>
              </a:rPr>
              <a:t>Easier Data entry</a:t>
            </a:r>
            <a:endParaRPr dirty="0">
              <a:solidFill>
                <a:srgbClr val="EA4335"/>
              </a:solidFill>
              <a:latin typeface="Open Sans SemiBold"/>
              <a:ea typeface="Open Sans SemiBold"/>
              <a:cs typeface="Open Sans SemiBold"/>
              <a:sym typeface="Open Sans SemiBold"/>
            </a:endParaRPr>
          </a:p>
        </p:txBody>
      </p:sp>
      <p:sp>
        <p:nvSpPr>
          <p:cNvPr id="206" name="Google Shape;206;p46"/>
          <p:cNvSpPr txBox="1"/>
          <p:nvPr/>
        </p:nvSpPr>
        <p:spPr>
          <a:xfrm>
            <a:off x="2506519" y="2522475"/>
            <a:ext cx="1948806" cy="167119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latin typeface="Open Sans" panose="020B0606030504020204" pitchFamily="34" charset="0"/>
                <a:ea typeface="Open Sans" panose="020B0606030504020204" pitchFamily="34" charset="0"/>
                <a:cs typeface="Open Sans" panose="020B0606030504020204" pitchFamily="34" charset="0"/>
              </a:rPr>
              <a:t> By prioritizing intuitive input forms, minimizing redundant fields, and providing more input fields to enter various information to streamline the entry process.</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207" name="Google Shape;207;p46"/>
          <p:cNvSpPr txBox="1"/>
          <p:nvPr/>
        </p:nvSpPr>
        <p:spPr>
          <a:xfrm>
            <a:off x="472396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IN" dirty="0">
                <a:solidFill>
                  <a:srgbClr val="EA4335"/>
                </a:solidFill>
                <a:latin typeface="Open Sans SemiBold"/>
                <a:ea typeface="Open Sans SemiBold"/>
                <a:cs typeface="Open Sans SemiBold"/>
                <a:sym typeface="Open Sans SemiBold"/>
              </a:rPr>
              <a:t>Data accessibility</a:t>
            </a:r>
            <a:endParaRPr dirty="0">
              <a:solidFill>
                <a:srgbClr val="EA4335"/>
              </a:solidFill>
              <a:latin typeface="Open Sans SemiBold"/>
              <a:ea typeface="Open Sans SemiBold"/>
              <a:cs typeface="Open Sans SemiBold"/>
              <a:sym typeface="Open Sans SemiBold"/>
            </a:endParaRPr>
          </a:p>
        </p:txBody>
      </p:sp>
      <p:sp>
        <p:nvSpPr>
          <p:cNvPr id="208" name="Google Shape;208;p46"/>
          <p:cNvSpPr txBox="1"/>
          <p:nvPr/>
        </p:nvSpPr>
        <p:spPr>
          <a:xfrm>
            <a:off x="4688677" y="2522475"/>
            <a:ext cx="1984098" cy="167119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latin typeface="Open Sans" panose="020B0606030504020204" pitchFamily="34" charset="0"/>
                <a:ea typeface="Open Sans" panose="020B0606030504020204" pitchFamily="34" charset="0"/>
                <a:cs typeface="Open Sans" panose="020B0606030504020204" pitchFamily="34" charset="0"/>
              </a:rPr>
              <a:t>By incorporating efficient search functionalities, customizable filters, and a user-friendly dashboard layout to ensure swift and seamless retrieval of patient records</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209" name="Google Shape;209;p46"/>
          <p:cNvSpPr txBox="1"/>
          <p:nvPr/>
        </p:nvSpPr>
        <p:spPr>
          <a:xfrm>
            <a:off x="6865219" y="2008850"/>
            <a:ext cx="1948806"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Simple data retrieval</a:t>
            </a:r>
            <a:endParaRPr dirty="0">
              <a:solidFill>
                <a:srgbClr val="4285F4"/>
              </a:solidFill>
              <a:latin typeface="Open Sans SemiBold"/>
              <a:ea typeface="Open Sans SemiBold"/>
              <a:cs typeface="Open Sans SemiBold"/>
              <a:sym typeface="Open Sans SemiBold"/>
            </a:endParaRPr>
          </a:p>
        </p:txBody>
      </p:sp>
      <p:sp>
        <p:nvSpPr>
          <p:cNvPr id="210" name="Google Shape;210;p46"/>
          <p:cNvSpPr txBox="1"/>
          <p:nvPr/>
        </p:nvSpPr>
        <p:spPr>
          <a:xfrm>
            <a:off x="6829927" y="2522475"/>
            <a:ext cx="1984098" cy="1883562"/>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solidFill>
                  <a:schemeClr val="tx1"/>
                </a:solidFill>
                <a:latin typeface="Open Sans"/>
                <a:ea typeface="Open Sans"/>
                <a:cs typeface="Open Sans"/>
                <a:sym typeface="Open Sans"/>
              </a:rPr>
              <a:t>By prioritizing seamless integration with cloud storage services, and simplified download processes to enable healthcare professionals  to access and download patient records.</a:t>
            </a:r>
            <a:endParaRPr sz="1200" dirty="0">
              <a:solidFill>
                <a:schemeClr val="tx1"/>
              </a:solidFill>
            </a:endParaRPr>
          </a:p>
        </p:txBody>
      </p:sp>
      <p:sp>
        <p:nvSpPr>
          <p:cNvPr id="211" name="Google Shape;211;p46"/>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12" name="Google Shape;212;p46"/>
          <p:cNvSpPr/>
          <p:nvPr/>
        </p:nvSpPr>
        <p:spPr>
          <a:xfrm>
            <a:off x="32623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13" name="Google Shape;213;p46"/>
          <p:cNvSpPr/>
          <p:nvPr/>
        </p:nvSpPr>
        <p:spPr>
          <a:xfrm>
            <a:off x="54036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14" name="Google Shape;214;p46"/>
          <p:cNvSpPr/>
          <p:nvPr/>
        </p:nvSpPr>
        <p:spPr>
          <a:xfrm>
            <a:off x="754487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Persona: </a:t>
            </a:r>
            <a:r>
              <a:rPr lang="en" sz="2400" b="1">
                <a:solidFill>
                  <a:srgbClr val="5F6368"/>
                </a:solidFill>
                <a:latin typeface="Open Sans"/>
                <a:ea typeface="Open Sans"/>
                <a:cs typeface="Open Sans"/>
                <a:sym typeface="Open Sans"/>
              </a:rPr>
              <a:t>Alan</a:t>
            </a:r>
            <a:endParaRPr sz="2400" b="1" dirty="0">
              <a:solidFill>
                <a:srgbClr val="5F6368"/>
              </a:solidFill>
              <a:latin typeface="Open Sans"/>
              <a:ea typeface="Open Sans"/>
              <a:cs typeface="Open Sans"/>
              <a:sym typeface="Open Sans"/>
            </a:endParaRPr>
          </a:p>
        </p:txBody>
      </p:sp>
      <p:pic>
        <p:nvPicPr>
          <p:cNvPr id="220" name="Google Shape;220;p47"/>
          <p:cNvPicPr preferRelativeResize="0"/>
          <p:nvPr/>
        </p:nvPicPr>
        <p:blipFill>
          <a:blip r:embed="rId3"/>
          <a:srcRect/>
          <a:stretch/>
        </p:blipFill>
        <p:spPr>
          <a:xfrm>
            <a:off x="3713017" y="1250886"/>
            <a:ext cx="5310849" cy="2999509"/>
          </a:xfrm>
          <a:prstGeom prst="rect">
            <a:avLst/>
          </a:prstGeom>
          <a:noFill/>
          <a:ln w="6350">
            <a:solidFill>
              <a:schemeClr val="tx1"/>
            </a:solidFill>
          </a:ln>
        </p:spPr>
      </p:pic>
      <p:sp>
        <p:nvSpPr>
          <p:cNvPr id="221" name="Google Shape;221;p47"/>
          <p:cNvSpPr txBox="1"/>
          <p:nvPr/>
        </p:nvSpPr>
        <p:spPr>
          <a:xfrm>
            <a:off x="448402" y="1480436"/>
            <a:ext cx="2959816"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p>
          <a:p>
            <a:pPr marL="0" lvl="0" indent="0" algn="l" rtl="0">
              <a:lnSpc>
                <a:spcPct val="150000"/>
              </a:lnSpc>
              <a:spcBef>
                <a:spcPts val="0"/>
              </a:spcBef>
              <a:spcAft>
                <a:spcPts val="0"/>
              </a:spcAft>
              <a:buNone/>
            </a:pPr>
            <a:endParaRPr lang="en"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dirty="0">
                <a:solidFill>
                  <a:schemeClr val="tx1"/>
                </a:solidFill>
                <a:latin typeface="Open Sans"/>
                <a:ea typeface="Open Sans"/>
                <a:cs typeface="Open Sans"/>
                <a:sym typeface="Open Sans"/>
              </a:rPr>
              <a:t>Alan is a Medical assistant who needs a modern way to efficiently store and access patient records</a:t>
            </a:r>
            <a:endParaRPr dirty="0">
              <a:solidFill>
                <a:schemeClr val="tx1"/>
              </a:solidFill>
              <a:latin typeface="Open Sans"/>
              <a:ea typeface="Open Sans"/>
              <a:cs typeface="Open Sans"/>
              <a:sym typeface="Open Sans"/>
            </a:endParaRPr>
          </a:p>
          <a:p>
            <a:pPr marL="0" lvl="0" indent="0" algn="l" rtl="0">
              <a:lnSpc>
                <a:spcPct val="150000"/>
              </a:lnSpc>
              <a:spcBef>
                <a:spcPts val="0"/>
              </a:spcBef>
              <a:spcAft>
                <a:spcPts val="0"/>
              </a:spcAft>
              <a:buNone/>
            </a:pPr>
            <a:r>
              <a:rPr lang="en-IN" dirty="0">
                <a:solidFill>
                  <a:schemeClr val="tx1"/>
                </a:solidFill>
                <a:latin typeface="Open Sans"/>
                <a:ea typeface="Open Sans"/>
                <a:cs typeface="Open Sans"/>
                <a:sym typeface="Open Sans"/>
              </a:rPr>
              <a:t>b</a:t>
            </a:r>
            <a:r>
              <a:rPr lang="en" dirty="0">
                <a:solidFill>
                  <a:schemeClr val="tx1"/>
                </a:solidFill>
                <a:latin typeface="Open Sans"/>
                <a:ea typeface="Open Sans"/>
                <a:cs typeface="Open Sans"/>
                <a:sym typeface="Open Sans"/>
              </a:rPr>
              <a:t>ecause maintaing large volumes of records physically is exhausting.</a:t>
            </a:r>
            <a:endParaRPr dirty="0">
              <a:solidFill>
                <a:schemeClr val="tx1"/>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27" name="Google Shape;227;p48"/>
          <p:cNvSpPr/>
          <p:nvPr/>
        </p:nvSpPr>
        <p:spPr>
          <a:xfrm>
            <a:off x="3984648" y="0"/>
            <a:ext cx="5159227"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8"/>
          <p:cNvSpPr txBox="1"/>
          <p:nvPr/>
        </p:nvSpPr>
        <p:spPr>
          <a:xfrm>
            <a:off x="517676" y="1241247"/>
            <a:ext cx="3056798" cy="3739455"/>
          </a:xfrm>
          <a:prstGeom prst="rect">
            <a:avLst/>
          </a:prstGeom>
          <a:noFill/>
          <a:ln>
            <a:noFill/>
          </a:ln>
        </p:spPr>
        <p:txBody>
          <a:bodyPr spcFirstLastPara="1" wrap="square" lIns="0" tIns="91425" rIns="91425" bIns="91425" anchor="t" anchorCtr="0">
            <a:spAutoFit/>
          </a:bodyPr>
          <a:lstStyle/>
          <a:p>
            <a:pPr>
              <a:lnSpc>
                <a:spcPct val="150000"/>
              </a:lnSpc>
              <a:buClr>
                <a:schemeClr val="dk1"/>
              </a:buClr>
              <a:buSzPts val="1100"/>
            </a:pPr>
            <a:r>
              <a:rPr lang="en-IN" dirty="0">
                <a:latin typeface="Open Sans" panose="020B0606030504020204" pitchFamily="34" charset="0"/>
                <a:ea typeface="Open Sans" panose="020B0606030504020204" pitchFamily="34" charset="0"/>
                <a:cs typeface="Open Sans" panose="020B0606030504020204" pitchFamily="34" charset="0"/>
              </a:rPr>
              <a:t>User is navigating though the MedNet app to perform their task from login till logout. The navigation and interface must be clear, understandable and user-friendly and also provide the functions to complete the task which makes their journey more easier so that the user won’t be confused or frustrated.</a:t>
            </a:r>
          </a:p>
          <a:p>
            <a:pPr marL="0" lvl="0" indent="0" algn="l" rtl="0">
              <a:lnSpc>
                <a:spcPct val="150000"/>
              </a:lnSpc>
              <a:spcBef>
                <a:spcPts val="0"/>
              </a:spcBef>
              <a:spcAft>
                <a:spcPts val="0"/>
              </a:spcAft>
              <a:buClr>
                <a:schemeClr val="dk1"/>
              </a:buClr>
              <a:buSzPts val="1100"/>
              <a:buFont typeface="Arial"/>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EBD4D377-CD6C-2279-088C-1E199647AA80}"/>
              </a:ext>
            </a:extLst>
          </p:cNvPr>
          <p:cNvPicPr>
            <a:picLocks noChangeAspect="1"/>
          </p:cNvPicPr>
          <p:nvPr/>
        </p:nvPicPr>
        <p:blipFill>
          <a:blip r:embed="rId3"/>
          <a:stretch>
            <a:fillRect/>
          </a:stretch>
        </p:blipFill>
        <p:spPr>
          <a:xfrm>
            <a:off x="4108062" y="1033288"/>
            <a:ext cx="4912397" cy="3076923"/>
          </a:xfrm>
          <a:prstGeom prst="rect">
            <a:avLst/>
          </a:prstGeom>
          <a:ln w="6350">
            <a:solidFill>
              <a:schemeClr val="tx1"/>
            </a:solid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1498</Words>
  <Application>Microsoft Office PowerPoint</Application>
  <PresentationFormat>On-screen Show (16:9)</PresentationFormat>
  <Paragraphs>131</Paragraphs>
  <Slides>26</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Calibri</vt:lpstr>
      <vt:lpstr>Google Sans Medium</vt:lpstr>
      <vt:lpstr>Open Sans</vt:lpstr>
      <vt:lpstr>Arial</vt:lpstr>
      <vt:lpstr>Open Sans SemiBold</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Britto</dc:creator>
  <cp:lastModifiedBy>Jerry Britto</cp:lastModifiedBy>
  <cp:revision>17</cp:revision>
  <dcterms:modified xsi:type="dcterms:W3CDTF">2024-03-07T08:04:34Z</dcterms:modified>
</cp:coreProperties>
</file>